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40">
          <p15:clr>
            <a:srgbClr val="A4A3A4"/>
          </p15:clr>
        </p15:guide>
        <p15:guide id="2" pos="2880">
          <p15:clr>
            <a:srgbClr val="A4A3A4"/>
          </p15:clr>
        </p15:guide>
        <p15:guide id="3" orient="horz" pos="7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40" orient="horz"/>
        <p:guide pos="2880"/>
        <p:guide pos="7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So today I will be talking about quantifying and classifying taste reactivity behavior with machine learning</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7c7bfe316_3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7c7bfe316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Wild-type mice were recorded</a:t>
            </a:r>
            <a:r>
              <a:rPr lang="en" sz="1200"/>
              <a:t> responding to different tastants across different internal states</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rPr b="1" lang="en" sz="1200"/>
              <a:t>*CLICK*</a:t>
            </a:r>
            <a:endParaRPr b="1" sz="1200"/>
          </a:p>
          <a:p>
            <a:pPr indent="0" lvl="0" marL="0" rtl="0" algn="l">
              <a:lnSpc>
                <a:spcPct val="115000"/>
              </a:lnSpc>
              <a:spcBef>
                <a:spcPts val="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Clr>
                <a:schemeClr val="dk1"/>
              </a:buClr>
              <a:buSzPts val="1100"/>
              <a:buFont typeface="Arial"/>
              <a:buNone/>
            </a:pPr>
            <a:r>
              <a:rPr lang="en" sz="1200"/>
              <a:t>they were habituated for 15 days prior to recording</a:t>
            </a:r>
            <a:r>
              <a:rPr lang="en" sz="1200"/>
              <a:t> at three homeostatic states:</a:t>
            </a:r>
            <a:br>
              <a:rPr lang="en" sz="1200"/>
            </a:br>
            <a:r>
              <a:rPr b="1" lang="en" sz="1200"/>
              <a:t>*CLICK*</a:t>
            </a:r>
            <a:endParaRPr sz="1200"/>
          </a:p>
          <a:p>
            <a:pPr indent="-304800" lvl="0" marL="457200" rtl="0" algn="l">
              <a:lnSpc>
                <a:spcPct val="115000"/>
              </a:lnSpc>
              <a:spcBef>
                <a:spcPts val="0"/>
              </a:spcBef>
              <a:spcAft>
                <a:spcPts val="0"/>
              </a:spcAft>
              <a:buClr>
                <a:srgbClr val="000000"/>
              </a:buClr>
              <a:buSzPts val="1200"/>
              <a:buChar char="-"/>
            </a:pPr>
            <a:r>
              <a:rPr lang="en" sz="1200"/>
              <a:t>Starting</a:t>
            </a:r>
            <a:r>
              <a:rPr lang="en" sz="1200"/>
              <a:t> at </a:t>
            </a:r>
            <a:r>
              <a:rPr lang="en" sz="1200"/>
              <a:t>baseline (normal homeostatic demand state, aversion to high salt molarity). </a:t>
            </a:r>
            <a:endParaRPr sz="1200"/>
          </a:p>
          <a:p>
            <a:pPr indent="0" lvl="0" marL="457200" rtl="0" algn="l">
              <a:lnSpc>
                <a:spcPct val="115000"/>
              </a:lnSpc>
              <a:spcBef>
                <a:spcPts val="1600"/>
              </a:spcBef>
              <a:spcAft>
                <a:spcPts val="0"/>
              </a:spcAft>
              <a:buNone/>
            </a:pPr>
            <a:r>
              <a:rPr lang="en" sz="1200"/>
              <a:t>to monitor the shifts in homeostatic state, we used salt depletion so</a:t>
            </a:r>
            <a:endParaRPr sz="1200"/>
          </a:p>
          <a:p>
            <a:pPr indent="-304800" lvl="0" marL="457200" rtl="0" algn="l">
              <a:lnSpc>
                <a:spcPct val="115000"/>
              </a:lnSpc>
              <a:spcBef>
                <a:spcPts val="1600"/>
              </a:spcBef>
              <a:spcAft>
                <a:spcPts val="0"/>
              </a:spcAft>
              <a:buClr>
                <a:srgbClr val="000000"/>
              </a:buClr>
              <a:buSzPts val="1200"/>
              <a:buChar char="-"/>
            </a:pPr>
            <a:r>
              <a:rPr b="1" lang="en" sz="1200"/>
              <a:t>*CLICK*</a:t>
            </a:r>
            <a:endParaRPr sz="1200"/>
          </a:p>
          <a:p>
            <a:pPr indent="-304800" lvl="0" marL="457200" rtl="0" algn="l">
              <a:lnSpc>
                <a:spcPct val="115000"/>
              </a:lnSpc>
              <a:spcBef>
                <a:spcPts val="0"/>
              </a:spcBef>
              <a:spcAft>
                <a:spcPts val="0"/>
              </a:spcAft>
              <a:buClr>
                <a:srgbClr val="000000"/>
              </a:buClr>
              <a:buSzPts val="1200"/>
              <a:buChar char="-"/>
            </a:pPr>
            <a:r>
              <a:rPr lang="en" sz="1200"/>
              <a:t>Following baseline mice were injected with furosemide, which is like a water pill to make sure you aren’t absorbing salt from the diet by frequent urination)</a:t>
            </a:r>
            <a:endParaRPr sz="1200"/>
          </a:p>
          <a:p>
            <a:pPr indent="-304800" lvl="0" marL="457200" rtl="0" algn="l">
              <a:lnSpc>
                <a:spcPct val="115000"/>
              </a:lnSpc>
              <a:spcBef>
                <a:spcPts val="0"/>
              </a:spcBef>
              <a:spcAft>
                <a:spcPts val="0"/>
              </a:spcAft>
              <a:buClr>
                <a:srgbClr val="000000"/>
              </a:buClr>
              <a:buSzPts val="1200"/>
              <a:buChar char="-"/>
            </a:pPr>
            <a:r>
              <a:rPr b="1" lang="en" sz="1200"/>
              <a:t>*CLICK*</a:t>
            </a:r>
            <a:endParaRPr sz="1200"/>
          </a:p>
          <a:p>
            <a:pPr indent="-304800" lvl="0" marL="457200" rtl="0" algn="l">
              <a:lnSpc>
                <a:spcPct val="115000"/>
              </a:lnSpc>
              <a:spcBef>
                <a:spcPts val="0"/>
              </a:spcBef>
              <a:spcAft>
                <a:spcPts val="0"/>
              </a:spcAft>
              <a:buClr>
                <a:srgbClr val="000000"/>
              </a:buClr>
              <a:buSzPts val="1200"/>
              <a:buChar char="-"/>
            </a:pPr>
            <a:r>
              <a:rPr lang="en" sz="1200"/>
              <a:t>depleted (which is depleted sodium from diet, salt is appetitive now.)</a:t>
            </a:r>
            <a:endParaRPr sz="1200"/>
          </a:p>
          <a:p>
            <a:pPr indent="-304800" lvl="0" marL="457200" rtl="0" algn="l">
              <a:lnSpc>
                <a:spcPct val="115000"/>
              </a:lnSpc>
              <a:spcBef>
                <a:spcPts val="0"/>
              </a:spcBef>
              <a:spcAft>
                <a:spcPts val="0"/>
              </a:spcAft>
              <a:buClr>
                <a:srgbClr val="000000"/>
              </a:buClr>
              <a:buSzPts val="1200"/>
              <a:buChar char="-"/>
            </a:pPr>
            <a:r>
              <a:rPr b="1" lang="en" sz="1200"/>
              <a:t>*CLICK*</a:t>
            </a:r>
            <a:endParaRPr sz="1200"/>
          </a:p>
          <a:p>
            <a:pPr indent="-304800" lvl="0" marL="457200" rtl="0" algn="l">
              <a:lnSpc>
                <a:spcPct val="115000"/>
              </a:lnSpc>
              <a:spcBef>
                <a:spcPts val="0"/>
              </a:spcBef>
              <a:spcAft>
                <a:spcPts val="0"/>
              </a:spcAft>
              <a:buClr>
                <a:srgbClr val="000000"/>
              </a:buClr>
              <a:buSzPts val="1200"/>
              <a:buChar char="-"/>
            </a:pPr>
            <a:r>
              <a:rPr lang="en" sz="1200"/>
              <a:t>then repleted (reintroduction of high Molarity salt, salt is now aversive again)</a:t>
            </a:r>
            <a:endParaRPr sz="1200"/>
          </a:p>
          <a:p>
            <a:pPr indent="0" lvl="0" marL="0" rtl="0" algn="l">
              <a:spcBef>
                <a:spcPts val="1600"/>
              </a:spcBef>
              <a:spcAft>
                <a:spcPts val="0"/>
              </a:spcAft>
              <a:buNone/>
            </a:pPr>
            <a:r>
              <a:rPr lang="en" sz="1200"/>
              <a:t>Each day has 60 trial periods per mouse, and each trial period has a two second infusion, and are alternated between the three tastants equally</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81019138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81019138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heres just evidence of salt being pleasurable/rewarding after sodium depletion. Mice are more inclined to lick after sodium deprivation than before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it's clear that salt is </a:t>
            </a:r>
            <a:r>
              <a:rPr lang="en" sz="1200">
                <a:solidFill>
                  <a:srgbClr val="FF0000"/>
                </a:solidFill>
              </a:rPr>
              <a:t>a powerful tool that allows us to study homeostatic shifts in demand for certain tastants very easily. So we’ll use it as a marker for state changes.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81019138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81019138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imaged from two perspectives (with the oral view being the traditional “grill” view of taste reactivity and the profile view being the newer “gogolla” view). We recorded at 25 frames per second and had upwards of 270,000 frames to work with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Mice were fitted for a head ring to allow for two-photon imaging eventually.</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11b51ae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11b51ae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chemeClr val="dk1"/>
                </a:solidFill>
              </a:rPr>
              <a:t>This lead to our hypothesis that features associated with sucrose and quinine should change in classification as dietary sodium levels change</a:t>
            </a:r>
            <a:endParaRPr sz="1400">
              <a:solidFill>
                <a:schemeClr val="dk1"/>
              </a:solidFill>
            </a:endParaRPr>
          </a:p>
          <a:p>
            <a:pPr indent="0" lvl="0" marL="0" rtl="0" algn="l">
              <a:lnSpc>
                <a:spcPct val="115000"/>
              </a:lnSpc>
              <a:spcBef>
                <a:spcPts val="1200"/>
              </a:spcBef>
              <a:spcAft>
                <a:spcPts val="1200"/>
              </a:spcAft>
              <a:buNone/>
            </a:pPr>
            <a:r>
              <a:rPr lang="en" sz="1400">
                <a:solidFill>
                  <a:schemeClr val="dk1"/>
                </a:solidFill>
              </a:rPr>
              <a:t>So we’ll use sucrose and quinine as two poles of taste reactivity, and we’ll see how salt fall into that spectrum.</a:t>
            </a:r>
            <a:endParaRPr sz="14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64e3820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64e3820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 to investigate this hypothesis: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 u</a:t>
            </a:r>
            <a:r>
              <a:rPr lang="en" sz="1200"/>
              <a:t>sed deeplabcut, which is a </a:t>
            </a:r>
            <a:r>
              <a:rPr lang="en" sz="1200">
                <a:solidFill>
                  <a:schemeClr val="dk1"/>
                </a:solidFill>
              </a:rPr>
              <a:t>semi-supervised 3D</a:t>
            </a:r>
            <a:r>
              <a:rPr lang="en"/>
              <a:t> pose estimation algorithm,</a:t>
            </a:r>
            <a:r>
              <a:rPr lang="en" sz="1200"/>
              <a:t> to track motor movements and train a model for this existing data </a:t>
            </a:r>
            <a:r>
              <a:rPr lang="en" sz="1200"/>
              <a:t>to reveal features that might be important to classify each emotional state automatically.</a:t>
            </a:r>
            <a:endParaRPr sz="1200"/>
          </a:p>
          <a:p>
            <a:pPr indent="0" lvl="0" marL="0" rtl="0" algn="l">
              <a:spcBef>
                <a:spcPts val="0"/>
              </a:spcBef>
              <a:spcAft>
                <a:spcPts val="0"/>
              </a:spcAft>
              <a:buNone/>
            </a:pPr>
            <a:r>
              <a:t/>
            </a:r>
            <a:endParaRPr sz="1200"/>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*CLICK*</a:t>
            </a:r>
            <a:endParaRPr b="1" sz="13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 subsequently scored our video data through DLC and</a:t>
            </a:r>
            <a:r>
              <a:rPr lang="en" sz="1200"/>
              <a:t> built a classifier to assess the training performance</a:t>
            </a:r>
            <a:endParaRPr sz="1200">
              <a:solidFill>
                <a:srgbClr val="FF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122465dd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122465dd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5aa842bb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5aa842bb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go back to Grill’s illustration, these are labeled snapshots from DLC.</a:t>
            </a:r>
            <a:endParaRPr/>
          </a:p>
          <a:p>
            <a:pPr indent="0" lvl="0" marL="0" rtl="0" algn="l">
              <a:spcBef>
                <a:spcPts val="0"/>
              </a:spcBef>
              <a:spcAft>
                <a:spcPts val="0"/>
              </a:spcAft>
              <a:buNone/>
            </a:pPr>
            <a:r>
              <a:rPr lang="en"/>
              <a:t>with gaping and licking behaviors being very dramatic and consistent, we were able to replicate past literature with new approaches.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Something else to note is that the addition of this side profile, from the Gogolla approach, allows us to study grimmace data, as well as ear movement and nose </a:t>
            </a:r>
            <a:r>
              <a:rPr lang="en"/>
              <a:t>bulging</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c1251f0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c1251f0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click</a:t>
            </a:r>
            <a:endParaRPr sz="1200"/>
          </a:p>
          <a:p>
            <a:pPr indent="0" lvl="0" marL="0" rtl="0" algn="l">
              <a:lnSpc>
                <a:spcPct val="115000"/>
              </a:lnSpc>
              <a:spcBef>
                <a:spcPts val="1600"/>
              </a:spcBef>
              <a:spcAft>
                <a:spcPts val="0"/>
              </a:spcAft>
              <a:buNone/>
            </a:pPr>
            <a:r>
              <a:rPr lang="en" sz="1200"/>
              <a:t>So deeplabcut did a pretty decent job in tracking. These two videos are the same.</a:t>
            </a:r>
            <a:endParaRPr sz="1200"/>
          </a:p>
          <a:p>
            <a:pPr indent="0" lvl="0" marL="0" rtl="0" algn="l">
              <a:lnSpc>
                <a:spcPct val="115000"/>
              </a:lnSpc>
              <a:spcBef>
                <a:spcPts val="1600"/>
              </a:spcBef>
              <a:spcAft>
                <a:spcPts val="1600"/>
              </a:spcAft>
              <a:buNone/>
            </a:pPr>
            <a:r>
              <a:rPr lang="en" sz="1200"/>
              <a:t>By eye you see examples of licking, so it’ll be </a:t>
            </a:r>
            <a:r>
              <a:rPr lang="en" sz="1200"/>
              <a:t>interesting</a:t>
            </a:r>
            <a:r>
              <a:rPr lang="en" sz="1200"/>
              <a:t> to see how this behavior is automatically classified, and whether it predicts this as sucrose like or quinine like</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5aa842bb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5aa842bb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Next through classification, I wanted to see whether we c</a:t>
            </a:r>
            <a:r>
              <a:rPr lang="en" sz="1200">
                <a:solidFill>
                  <a:schemeClr val="dk1"/>
                </a:solidFill>
              </a:rPr>
              <a:t>an actually classify these two tastants?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*CLICK*</a:t>
            </a:r>
            <a:endParaRPr sz="1200">
              <a:solidFill>
                <a:srgbClr val="FF0000"/>
              </a:solidFill>
            </a:endParaRPr>
          </a:p>
          <a:p>
            <a:pPr indent="0" lvl="0" marL="0" rtl="0" algn="l">
              <a:spcBef>
                <a:spcPts val="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c6a7a66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c6a7a66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300">
                <a:solidFill>
                  <a:schemeClr val="dk1"/>
                </a:solidFill>
              </a:rPr>
              <a:t>So for some workflow transparency</a:t>
            </a:r>
            <a:endParaRPr sz="1300">
              <a:solidFill>
                <a:schemeClr val="dk1"/>
              </a:solidFill>
            </a:endParaRPr>
          </a:p>
          <a:p>
            <a:pPr indent="0" lvl="0" marL="0" rtl="0" algn="l">
              <a:lnSpc>
                <a:spcPct val="115000"/>
              </a:lnSpc>
              <a:spcBef>
                <a:spcPts val="200"/>
              </a:spcBef>
              <a:spcAft>
                <a:spcPts val="0"/>
              </a:spcAft>
              <a:buNone/>
            </a:pPr>
            <a:r>
              <a:rPr b="1" lang="en" sz="1200">
                <a:solidFill>
                  <a:schemeClr val="dk1"/>
                </a:solidFill>
              </a:rPr>
              <a:t>*CLICK*</a:t>
            </a:r>
            <a:endParaRPr b="1" sz="1300">
              <a:solidFill>
                <a:schemeClr val="dk1"/>
              </a:solidFill>
            </a:endParaRPr>
          </a:p>
          <a:p>
            <a:pPr indent="-311150" lvl="0" marL="457200" rtl="0" algn="l">
              <a:lnSpc>
                <a:spcPct val="115000"/>
              </a:lnSpc>
              <a:spcBef>
                <a:spcPts val="200"/>
              </a:spcBef>
              <a:spcAft>
                <a:spcPts val="0"/>
              </a:spcAft>
              <a:buClr>
                <a:schemeClr val="dk1"/>
              </a:buClr>
              <a:buSzPts val="1300"/>
              <a:buChar char="-"/>
            </a:pPr>
            <a:r>
              <a:rPr lang="en" sz="1300">
                <a:solidFill>
                  <a:schemeClr val="dk1"/>
                </a:solidFill>
              </a:rPr>
              <a:t>I’ve treated each profile as a mouse with independent labels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200">
                <a:solidFill>
                  <a:schemeClr val="dk1"/>
                </a:solidFill>
              </a:rPr>
              <a:t>*CLICK*</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Deeplabcut </a:t>
            </a:r>
            <a:r>
              <a:rPr lang="en" sz="1300">
                <a:solidFill>
                  <a:schemeClr val="dk1"/>
                </a:solidFill>
              </a:rPr>
              <a:t>generated</a:t>
            </a:r>
            <a:r>
              <a:rPr lang="en" sz="1300">
                <a:solidFill>
                  <a:schemeClr val="dk1"/>
                </a:solidFill>
              </a:rPr>
              <a:t> x and y </a:t>
            </a:r>
            <a:r>
              <a:rPr lang="en" sz="1300">
                <a:solidFill>
                  <a:schemeClr val="dk1"/>
                </a:solidFill>
              </a:rPr>
              <a:t>position</a:t>
            </a:r>
            <a:r>
              <a:rPr lang="en" sz="1300">
                <a:solidFill>
                  <a:schemeClr val="dk1"/>
                </a:solidFill>
              </a:rPr>
              <a:t> data over the </a:t>
            </a:r>
            <a:r>
              <a:rPr lang="en" sz="1300">
                <a:solidFill>
                  <a:schemeClr val="dk1"/>
                </a:solidFill>
              </a:rPr>
              <a:t>time course for each trial and subject, so i used those as features for classification.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200">
                <a:solidFill>
                  <a:schemeClr val="dk1"/>
                </a:solidFill>
              </a:rPr>
              <a:t>*CLICK*</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I subsequently split data 80/20</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With 80% being for training sucrose and quinine trials across subjects and 20% testing on unseen sucrose and quinine data.</a:t>
            </a:r>
            <a:endParaRPr sz="1300">
              <a:solidFill>
                <a:schemeClr val="dk1"/>
              </a:solidFill>
            </a:endParaRPr>
          </a:p>
          <a:p>
            <a:pPr indent="0" lvl="0" marL="0" rtl="0" algn="l">
              <a:spcBef>
                <a:spcPts val="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122465d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122465d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915ee05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a915ee05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i ran a gamut of classifiers and chose Extra Trees Classification to show for the rest of the talk. Extra Trees also has a faster execution time and averages over decision trees to avoid over-fitting.</a:t>
            </a:r>
            <a:endParaRPr>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So here I plotted accuracy. </a:t>
            </a:r>
            <a:endParaRPr sz="1200"/>
          </a:p>
          <a:p>
            <a:pPr indent="0" lvl="0" marL="0" rtl="0" algn="l">
              <a:spcBef>
                <a:spcPts val="0"/>
              </a:spcBef>
              <a:spcAft>
                <a:spcPts val="0"/>
              </a:spcAft>
              <a:buNone/>
            </a:pPr>
            <a:r>
              <a:rPr lang="en" sz="1200"/>
              <a:t>you can see that during the time of administration,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*click*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 sz="1200"/>
              <a:t>indicated by the vertical lines at 4 and 8 seconds, theres a sharp increase in accuracy, around ~75%, and its sustained for the rest of the 12 second recording.</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also see that its varies between subject, with some mice being classified more accurately than others.</a:t>
            </a:r>
            <a:endParaRPr>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solidFill>
                <a:srgbClr val="FF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122465dd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122465dd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7c7bfe316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7c7bfe316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So</a:t>
            </a:r>
            <a:r>
              <a:rPr lang="en" sz="1200">
                <a:solidFill>
                  <a:schemeClr val="dk1"/>
                </a:solidFill>
              </a:rPr>
              <a:t>, i wanted to see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*CLICK*</a:t>
            </a:r>
            <a:endParaRPr sz="1200">
              <a:solidFill>
                <a:schemeClr val="dk1"/>
              </a:solidFill>
            </a:endParaRPr>
          </a:p>
          <a:p>
            <a:pPr indent="0" lvl="0" marL="0" rtl="0" algn="l">
              <a:spcBef>
                <a:spcPts val="200"/>
              </a:spcBef>
              <a:spcAft>
                <a:spcPts val="0"/>
              </a:spcAft>
              <a:buClr>
                <a:schemeClr val="dk1"/>
              </a:buClr>
              <a:buSzPts val="1100"/>
              <a:buFont typeface="Arial"/>
              <a:buNone/>
            </a:pPr>
            <a:r>
              <a:rPr lang="en" sz="1200">
                <a:solidFill>
                  <a:schemeClr val="dk1"/>
                </a:solidFill>
              </a:rPr>
              <a:t>Where salt fell on the scale of sucrose and quinine?</a:t>
            </a:r>
            <a:endParaRPr sz="12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200"/>
              </a:spcBef>
              <a:spcAft>
                <a:spcPts val="0"/>
              </a:spcAft>
              <a:buNone/>
            </a:pPr>
            <a:r>
              <a:rPr lang="en" sz="1300">
                <a:solidFill>
                  <a:schemeClr val="dk1"/>
                </a:solidFill>
              </a:rPr>
              <a:t>So, I used the sodium trials as test data to see where it fell on the scale of sucrose and quinine for each subject/trial</a:t>
            </a:r>
            <a:endParaRPr sz="1300">
              <a:solidFill>
                <a:schemeClr val="dk1"/>
              </a:solidFill>
            </a:endParaRPr>
          </a:p>
          <a:p>
            <a:pPr indent="0" lvl="0" marL="0" rtl="0" algn="l">
              <a:lnSpc>
                <a:spcPct val="115000"/>
              </a:lnSpc>
              <a:spcBef>
                <a:spcPts val="20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b="1" sz="1650">
              <a:solidFill>
                <a:schemeClr val="dk1"/>
              </a:solidFill>
            </a:endParaRPr>
          </a:p>
          <a:p>
            <a:pPr indent="0" lvl="0" marL="0" rtl="0" algn="l">
              <a:spcBef>
                <a:spcPts val="20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915ee05b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915ee05b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200"/>
              </a:spcBef>
              <a:spcAft>
                <a:spcPts val="0"/>
              </a:spcAft>
              <a:buClr>
                <a:schemeClr val="dk1"/>
              </a:buClr>
              <a:buSzPts val="1100"/>
              <a:buFont typeface="Arial"/>
              <a:buNone/>
            </a:pPr>
            <a:r>
              <a:rPr lang="en" sz="1400">
                <a:solidFill>
                  <a:schemeClr val="dk1"/>
                </a:solidFill>
              </a:rPr>
              <a:t>So what we see here is that for baseline, salt is being classified as more quinine like (below 50%, which is threshold), so more aversive like we thought. But with deplete and replete states we see that it’s a tad more unclear as to how the classifier is classifying salt</a:t>
            </a:r>
            <a:endParaRPr sz="1400">
              <a:solidFill>
                <a:schemeClr val="dk1"/>
              </a:solidFill>
            </a:endParaRPr>
          </a:p>
          <a:p>
            <a:pPr indent="0" lvl="0" marL="0" rtl="0" algn="l">
              <a:lnSpc>
                <a:spcPct val="115000"/>
              </a:lnSpc>
              <a:spcBef>
                <a:spcPts val="200"/>
              </a:spcBef>
              <a:spcAft>
                <a:spcPts val="0"/>
              </a:spcAft>
              <a:buClr>
                <a:schemeClr val="dk1"/>
              </a:buClr>
              <a:buSzPts val="1100"/>
              <a:buFont typeface="Arial"/>
              <a:buNone/>
            </a:pPr>
            <a:r>
              <a:rPr lang="en" sz="1400">
                <a:solidFill>
                  <a:schemeClr val="dk1"/>
                </a:solidFill>
              </a:rPr>
              <a:t>this was seen pretty consistently for the other classifiers I ran so to gain a better picture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11b51aef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11b51aef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I wanted to see what was happening on a subject by subject bases.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I binned my time to encompass only the delivery window (0-4 seconds after tastant delivery).</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with the same threshold in mind at 50%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*USE POINTER*</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we see the trend that we were hypothesizing originally with </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salt, at baseline, having a higher probability of being more quinine like, </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then a shift with depleted states being more sucrose-like, </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and then another shift at repleted states being more quinine-like.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*CLICK*</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This trend was seen with 4 out of the 5 subjects, with 1 out of 5 displaying a reverse trend.</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(This might be dependent on that subjects baseline since we still see a shift across homeostatic states, but its flipped)</a:t>
            </a:r>
            <a:endParaRPr b="1" sz="13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122465dd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122465dd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7c7bfe316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7c7bfe316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 wanted to figure out how the classifier was classifying these tastants in general</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180be159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180be159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So I investigated across all trials of sucrose, quinine, and salt delivery, with the same time binning mentioned.</a:t>
            </a:r>
            <a:endParaRPr sz="1200">
              <a:solidFill>
                <a:schemeClr val="dk1"/>
              </a:solidFill>
            </a:endParaRPr>
          </a:p>
          <a:p>
            <a:pPr indent="0" lvl="0" marL="0" rtl="0" algn="l">
              <a:lnSpc>
                <a:spcPct val="115000"/>
              </a:lnSpc>
              <a:spcBef>
                <a:spcPts val="200"/>
              </a:spcBef>
              <a:spcAft>
                <a:spcPts val="0"/>
              </a:spcAft>
              <a:buNone/>
            </a:pPr>
            <a:r>
              <a:rPr lang="en" sz="1200">
                <a:solidFill>
                  <a:schemeClr val="dk1"/>
                </a:solidFill>
              </a:rPr>
              <a:t>I calculated across all 74 features we collected and found that </a:t>
            </a:r>
            <a:endParaRPr sz="1200">
              <a:solidFill>
                <a:schemeClr val="dk1"/>
              </a:solidFill>
            </a:endParaRPr>
          </a:p>
          <a:p>
            <a:pPr indent="0" lvl="0" marL="0" rtl="0" algn="l">
              <a:lnSpc>
                <a:spcPct val="115000"/>
              </a:lnSpc>
              <a:spcBef>
                <a:spcPts val="200"/>
              </a:spcBef>
              <a:spcAft>
                <a:spcPts val="0"/>
              </a:spcAft>
              <a:buNone/>
            </a:pPr>
            <a:r>
              <a:rPr lang="en" sz="1200">
                <a:solidFill>
                  <a:schemeClr val="dk1"/>
                </a:solidFill>
              </a:rPr>
              <a:t>*CLICK*</a:t>
            </a:r>
            <a:endParaRPr sz="1200">
              <a:solidFill>
                <a:schemeClr val="dk1"/>
              </a:solidFill>
            </a:endParaRPr>
          </a:p>
          <a:p>
            <a:pPr indent="0" lvl="0" marL="0" rtl="0" algn="l">
              <a:lnSpc>
                <a:spcPct val="115000"/>
              </a:lnSpc>
              <a:spcBef>
                <a:spcPts val="200"/>
              </a:spcBef>
              <a:spcAft>
                <a:spcPts val="0"/>
              </a:spcAft>
              <a:buNone/>
            </a:pPr>
            <a:r>
              <a:rPr lang="en" sz="1200">
                <a:solidFill>
                  <a:schemeClr val="dk1"/>
                </a:solidFill>
              </a:rPr>
              <a:t>Both perspectives contributed almost equally towards importance for the first 20 features shown, with the top 10 being influenced by mouth and nose movement and teeth presence.</a:t>
            </a:r>
            <a:endParaRPr sz="1200">
              <a:solidFill>
                <a:schemeClr val="dk1"/>
              </a:solidFill>
            </a:endParaRPr>
          </a:p>
          <a:p>
            <a:pPr indent="0" lvl="0" marL="0" rtl="0" algn="l">
              <a:lnSpc>
                <a:spcPct val="115000"/>
              </a:lnSpc>
              <a:spcBef>
                <a:spcPts val="200"/>
              </a:spcBef>
              <a:spcAft>
                <a:spcPts val="0"/>
              </a:spcAft>
              <a:buNone/>
            </a:pPr>
            <a:r>
              <a:rPr lang="en">
                <a:solidFill>
                  <a:srgbClr val="FF0000"/>
                </a:solidFill>
              </a:rPr>
              <a:t>Each weight given to each feature is in respect to the most important feature’s weight</a:t>
            </a:r>
            <a:endParaRPr sz="1200">
              <a:solidFill>
                <a:schemeClr val="dk1"/>
              </a:solidFill>
            </a:endParaRPr>
          </a:p>
          <a:p>
            <a:pPr indent="0" lvl="0" marL="0" rtl="0" algn="l">
              <a:lnSpc>
                <a:spcPct val="115000"/>
              </a:lnSpc>
              <a:spcBef>
                <a:spcPts val="200"/>
              </a:spcBef>
              <a:spcAft>
                <a:spcPts val="0"/>
              </a:spcAft>
              <a:buNone/>
            </a:pPr>
            <a:r>
              <a:rPr lang="en" sz="1200">
                <a:solidFill>
                  <a:srgbClr val="FF0000"/>
                </a:solidFill>
              </a:rPr>
              <a:t>I also did this for each tastant individually and saw a similar feature trend.</a:t>
            </a:r>
            <a:endParaRPr sz="1200">
              <a:solidFill>
                <a:srgbClr val="FF0000"/>
              </a:solidFill>
            </a:endParaRPr>
          </a:p>
          <a:p>
            <a:pPr indent="0" lvl="0" marL="0" rtl="0" algn="l">
              <a:lnSpc>
                <a:spcPct val="115000"/>
              </a:lnSpc>
              <a:spcBef>
                <a:spcPts val="200"/>
              </a:spcBef>
              <a:spcAft>
                <a:spcPts val="0"/>
              </a:spcAft>
              <a:buClr>
                <a:schemeClr val="dk1"/>
              </a:buClr>
              <a:buSzPts val="1100"/>
              <a:buFont typeface="Arial"/>
              <a:buNone/>
            </a:pPr>
            <a:r>
              <a:t/>
            </a:r>
            <a:endParaRPr>
              <a:solidFill>
                <a:srgbClr val="FF0000"/>
              </a:solidFill>
            </a:endParaRPr>
          </a:p>
          <a:p>
            <a:pPr indent="0" lvl="0" marL="0" rtl="0" algn="l">
              <a:spcBef>
                <a:spcPts val="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122465dd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b122465dd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64e3820d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64e3820d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some takeaways</a:t>
            </a:r>
            <a:endParaRPr/>
          </a:p>
          <a:p>
            <a:pPr indent="-298450" lvl="0" marL="457200" rtl="0" algn="l">
              <a:spcBef>
                <a:spcPts val="0"/>
              </a:spcBef>
              <a:spcAft>
                <a:spcPts val="0"/>
              </a:spcAft>
              <a:buSzPts val="1100"/>
              <a:buChar char="-"/>
            </a:pPr>
            <a:r>
              <a:rPr lang="en"/>
              <a:t>We accomplished the automation of scoring and </a:t>
            </a:r>
            <a:r>
              <a:rPr lang="en"/>
              <a:t>assessment</a:t>
            </a:r>
            <a:r>
              <a:rPr lang="en"/>
              <a:t> of prior data AND utilized a different ML approach to </a:t>
            </a:r>
            <a:endParaRPr/>
          </a:p>
          <a:p>
            <a:pPr indent="-298450" lvl="0" marL="457200" rtl="0" algn="l">
              <a:spcBef>
                <a:spcPts val="0"/>
              </a:spcBef>
              <a:spcAft>
                <a:spcPts val="0"/>
              </a:spcAft>
              <a:buSzPts val="1100"/>
              <a:buChar char="-"/>
            </a:pPr>
            <a:r>
              <a:rPr lang="en"/>
              <a:t>pull out </a:t>
            </a:r>
            <a:r>
              <a:rPr lang="en"/>
              <a:t>relevant</a:t>
            </a:r>
            <a:r>
              <a:rPr lang="en"/>
              <a:t> features for classification and ALSO are able to analyze SPECIFIC features over the time course if we choose.</a:t>
            </a:r>
            <a:endParaRPr/>
          </a:p>
          <a:p>
            <a:pPr indent="-298450" lvl="0" marL="457200" rtl="0" algn="l">
              <a:spcBef>
                <a:spcPts val="0"/>
              </a:spcBef>
              <a:spcAft>
                <a:spcPts val="0"/>
              </a:spcAft>
              <a:buSzPts val="1100"/>
              <a:buChar char="-"/>
            </a:pPr>
            <a:r>
              <a:rPr lang="en"/>
              <a:t>And we compared it to the gogolla approach of HOG vector analysis and it was similar in accuracy, with the disadvantage of easily pulling out feature importance (I’m not showing all data associated with this to be considerate of time.)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92951ed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92951ed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stuber lab’s overall goal is to better understand how our experiences are encoded in the brain, and how this influences </a:t>
            </a:r>
            <a:endParaRPr/>
          </a:p>
          <a:p>
            <a:pPr indent="0" lvl="0" marL="0" rtl="0" algn="l">
              <a:lnSpc>
                <a:spcPct val="115000"/>
              </a:lnSpc>
              <a:spcBef>
                <a:spcPts val="1600"/>
              </a:spcBef>
              <a:spcAft>
                <a:spcPts val="0"/>
              </a:spcAft>
              <a:buClr>
                <a:schemeClr val="dk1"/>
              </a:buClr>
              <a:buSzPts val="1100"/>
              <a:buFont typeface="Arial"/>
              <a:buNone/>
            </a:pPr>
            <a:r>
              <a:rPr lang="en"/>
              <a:t>*click* motivation behavior.</a:t>
            </a:r>
            <a:endParaRPr/>
          </a:p>
          <a:p>
            <a:pPr indent="0" lvl="0" marL="0" rtl="0" algn="l">
              <a:lnSpc>
                <a:spcPct val="115000"/>
              </a:lnSpc>
              <a:spcBef>
                <a:spcPts val="1600"/>
              </a:spcBef>
              <a:spcAft>
                <a:spcPts val="0"/>
              </a:spcAft>
              <a:buClr>
                <a:schemeClr val="dk1"/>
              </a:buClr>
              <a:buSzPts val="1100"/>
              <a:buFont typeface="Arial"/>
              <a:buNone/>
            </a:pPr>
            <a:r>
              <a:rPr lang="en"/>
              <a:t>The lab also wants to investigate </a:t>
            </a:r>
            <a:r>
              <a:rPr lang="en">
                <a:solidFill>
                  <a:schemeClr val="dk1"/>
                </a:solidFill>
              </a:rPr>
              <a:t>what encoding mechanisms</a:t>
            </a:r>
            <a:r>
              <a:rPr lang="en"/>
              <a:t> change </a:t>
            </a:r>
            <a:r>
              <a:rPr lang="en">
                <a:solidFill>
                  <a:schemeClr val="dk1"/>
                </a:solidFill>
              </a:rPr>
              <a:t>*click* </a:t>
            </a:r>
            <a:r>
              <a:rPr lang="en"/>
              <a:t> in psychiatric disorders like addiction, dysregulated eating, and anxiety in regions like the prelimbic cortex shown here.</a:t>
            </a:r>
            <a:endParaRPr/>
          </a:p>
          <a:p>
            <a:pPr indent="0" lvl="0" marL="0" rtl="0" algn="l">
              <a:lnSpc>
                <a:spcPct val="115000"/>
              </a:lnSpc>
              <a:spcBef>
                <a:spcPts val="1600"/>
              </a:spcBef>
              <a:spcAft>
                <a:spcPts val="160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76a7cae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76a7cae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gloss over this,</a:t>
            </a:r>
            <a:endParaRPr/>
          </a:p>
          <a:p>
            <a:pPr indent="0" lvl="0" marL="0" rtl="0" algn="l">
              <a:spcBef>
                <a:spcPts val="0"/>
              </a:spcBef>
              <a:spcAft>
                <a:spcPts val="0"/>
              </a:spcAft>
              <a:buNone/>
            </a:pPr>
            <a:r>
              <a:rPr lang="en"/>
              <a:t>We hope to implement this DLC model on future data generated from the lab and also compare to manual scoring of the same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eventually we hope to use two-photon imaging with </a:t>
            </a:r>
            <a:r>
              <a:rPr lang="en"/>
              <a:t>photostimulation of  glutamate and GABA cells in the lateral hypothalamus to have cortical context for the reactivity behaviors we see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d98f052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ad98f052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Interestingly enough, when classifying behaviors in this separated manner, we saw a 15% decrease in classification across each classifier, which alludes to the need of both perspectives to make accurate classification of behaviors associated with sucrose responses and quinine responses.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However, despite the decrease in performance, this discovery didn’t lead to a shift in features important for classification, meaning behaviors associated with mouth orientation are still the dominant determinant of classification.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64e3820d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64e3820d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a11b51aef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a11b51aef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915ee05b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915ee05b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a915ee05b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a915ee05b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915ee05b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915ee05b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92951edf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92951edf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This investigation is important because </a:t>
            </a:r>
            <a:r>
              <a:rPr lang="en" sz="1200">
                <a:solidFill>
                  <a:schemeClr val="dk1"/>
                </a:solidFill>
              </a:rPr>
              <a:t>one of the major hindrances to studying mechanisms of emotion,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*click* is how to link observable behavior with internal states.</a:t>
            </a:r>
            <a:endParaRPr/>
          </a:p>
          <a:p>
            <a:pPr indent="0" lvl="0" marL="0" rtl="0" algn="l">
              <a:lnSpc>
                <a:spcPct val="115000"/>
              </a:lnSpc>
              <a:spcBef>
                <a:spcPts val="1600"/>
              </a:spcBef>
              <a:spcAft>
                <a:spcPts val="160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92951edf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92951edf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And specifically with mice, given that mice are nonverbal, it’s even harder to discern how the mouse is processing current events,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1600"/>
              </a:spcAft>
              <a:buClr>
                <a:schemeClr val="dk1"/>
              </a:buClr>
              <a:buSzPts val="1100"/>
              <a:buFont typeface="Arial"/>
              <a:buNone/>
            </a:pPr>
            <a:r>
              <a:rPr lang="en" sz="1200">
                <a:solidFill>
                  <a:schemeClr val="dk1"/>
                </a:solidFill>
              </a:rPr>
              <a:t>So to investigate these underpinnings, one window is looking at taste reactivity as a means to study affective processing in mice, which might give us a better window into making this linkage more apparent</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64e3820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64e3820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taste reactivity is a method of studying and measuring responses to tastant stimuli</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*CLICK*</a:t>
            </a:r>
            <a:endParaRPr b="1"/>
          </a:p>
          <a:p>
            <a:pPr indent="0" lvl="0" marL="0" rtl="0" algn="l">
              <a:spcBef>
                <a:spcPts val="0"/>
              </a:spcBef>
              <a:spcAft>
                <a:spcPts val="0"/>
              </a:spcAft>
              <a:buNone/>
            </a:pPr>
            <a:r>
              <a:rPr lang="en"/>
              <a:t>A tastant, either something bitter, sweet, salty, etc, is injected directly into the oral cavity of a mouse---&gt;</a:t>
            </a:r>
            <a:r>
              <a:rPr lang="en"/>
              <a:t>And behavioral </a:t>
            </a:r>
            <a:r>
              <a:rPr lang="en"/>
              <a:t>responses</a:t>
            </a:r>
            <a:r>
              <a:rPr lang="en"/>
              <a:t> are analyzed in turn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Tastants produce highly stereotyped, innate behavior, and theres clear linkage to affective state.</a:t>
            </a:r>
            <a:endParaRPr/>
          </a:p>
          <a:p>
            <a:pPr indent="0" lvl="0" marL="0" rtl="0" algn="l">
              <a:spcBef>
                <a:spcPts val="0"/>
              </a:spcBef>
              <a:spcAft>
                <a:spcPts val="0"/>
              </a:spcAft>
              <a:buClr>
                <a:schemeClr val="dk1"/>
              </a:buClr>
              <a:buSzPts val="1100"/>
              <a:buFont typeface="Arial"/>
              <a:buNone/>
            </a:pPr>
            <a:r>
              <a:rPr b="1" lang="en">
                <a:solidFill>
                  <a:schemeClr val="dk1"/>
                </a:solidFill>
              </a:rPr>
              <a:t>*CLICK*</a:t>
            </a:r>
            <a:endParaRPr b="1"/>
          </a:p>
          <a:p>
            <a:pPr indent="0" lvl="0" marL="0" rtl="0" algn="l">
              <a:spcBef>
                <a:spcPts val="0"/>
              </a:spcBef>
              <a:spcAft>
                <a:spcPts val="0"/>
              </a:spcAft>
              <a:buNone/>
            </a:pPr>
            <a:r>
              <a:rPr lang="en"/>
              <a:t>For example this schematic drawn by Harvey Grill and others in the late 70’s shows these </a:t>
            </a:r>
            <a:r>
              <a:rPr lang="en"/>
              <a:t>stereotyped</a:t>
            </a:r>
            <a:r>
              <a:rPr lang="en"/>
              <a:t> responses in mice, from licking (which is appetitive) and Gaping (which eludes to aversion).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to add to how stereotyped these behaviors are, they’re seen across species. </a:t>
            </a:r>
            <a:endParaRPr/>
          </a:p>
          <a:p>
            <a:pPr indent="0" lvl="0" marL="0" rtl="0" algn="l">
              <a:spcBef>
                <a:spcPts val="0"/>
              </a:spcBef>
              <a:spcAft>
                <a:spcPts val="0"/>
              </a:spcAft>
              <a:buClr>
                <a:schemeClr val="dk1"/>
              </a:buClr>
              <a:buSzPts val="1100"/>
              <a:buFont typeface="Arial"/>
              <a:buNone/>
            </a:pPr>
            <a:r>
              <a:rPr b="1" lang="en">
                <a:solidFill>
                  <a:schemeClr val="dk1"/>
                </a:solidFill>
              </a:rPr>
              <a:t>*CLICK*</a:t>
            </a:r>
            <a:endParaRPr/>
          </a:p>
          <a:p>
            <a:pPr indent="0" lvl="0" marL="0" rtl="0" algn="l">
              <a:spcBef>
                <a:spcPts val="0"/>
              </a:spcBef>
              <a:spcAft>
                <a:spcPts val="0"/>
              </a:spcAft>
              <a:buNone/>
            </a:pPr>
            <a:r>
              <a:rPr lang="en"/>
              <a:t>so here is another graphic from Kent Berridge showing these same responses in human infants and primates.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two studies catalyzed the field of taste reactivity. However, theres the added confound of human subjectivity in scoring certain behaviors, which leads to difficulties in reproducing published work.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5aa842b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5aa842b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To combat this more recently, Nadine Gogolla has automated this paradigm </a:t>
            </a:r>
            <a:endParaRPr sz="13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b="1" lang="en" sz="1300">
                <a:solidFill>
                  <a:schemeClr val="dk1"/>
                </a:solidFill>
              </a:rPr>
              <a:t>*click*</a:t>
            </a:r>
            <a:endParaRPr sz="1300">
              <a:solidFill>
                <a:schemeClr val="dk1"/>
              </a:solidFill>
            </a:endParaRPr>
          </a:p>
          <a:p>
            <a:pPr indent="0" lvl="0" marL="0" rtl="0" algn="l">
              <a:lnSpc>
                <a:spcPct val="115000"/>
              </a:lnSpc>
              <a:spcBef>
                <a:spcPts val="1600"/>
              </a:spcBef>
              <a:spcAft>
                <a:spcPts val="0"/>
              </a:spcAft>
              <a:buNone/>
            </a:pPr>
            <a:r>
              <a:rPr lang="en" sz="1300">
                <a:solidFill>
                  <a:schemeClr val="dk1"/>
                </a:solidFill>
              </a:rPr>
              <a:t>through unsupervised HOG vector analysis, which analyses facial changes in response to the same stimuli mentioned, based off of change in pixel contrast. You can see the severity of change also overlaid on the </a:t>
            </a:r>
            <a:r>
              <a:rPr lang="en" sz="1300">
                <a:solidFill>
                  <a:schemeClr val="dk1"/>
                </a:solidFill>
              </a:rPr>
              <a:t>cartoon</a:t>
            </a:r>
            <a:r>
              <a:rPr lang="en" sz="1300">
                <a:solidFill>
                  <a:schemeClr val="dk1"/>
                </a:solidFill>
              </a:rPr>
              <a:t> image, and subsequent correlation maps to the right.</a:t>
            </a:r>
            <a:endParaRPr sz="1300">
              <a:solidFill>
                <a:schemeClr val="dk1"/>
              </a:solidFill>
            </a:endParaRPr>
          </a:p>
          <a:p>
            <a:pPr indent="0" lvl="0" marL="0" rtl="0" algn="l">
              <a:lnSpc>
                <a:spcPct val="115000"/>
              </a:lnSpc>
              <a:spcBef>
                <a:spcPts val="1600"/>
              </a:spcBef>
              <a:spcAft>
                <a:spcPts val="0"/>
              </a:spcAft>
              <a:buNone/>
            </a:pPr>
            <a:r>
              <a:rPr lang="en" sz="1300">
                <a:solidFill>
                  <a:schemeClr val="dk1"/>
                </a:solidFill>
              </a:rPr>
              <a:t>So again, </a:t>
            </a:r>
            <a:r>
              <a:rPr lang="en" sz="1300">
                <a:solidFill>
                  <a:schemeClr val="dk1"/>
                </a:solidFill>
              </a:rPr>
              <a:t>this reignited the need to automate the scoring procedure of taste reactivity. However, </a:t>
            </a:r>
            <a:r>
              <a:rPr lang="en" sz="1300">
                <a:solidFill>
                  <a:schemeClr val="dk1"/>
                </a:solidFill>
              </a:rPr>
              <a:t>the downside into this approach is the inability to pull out SPECIFIC features governing their correlation mapping. As in, we know vaguely </a:t>
            </a:r>
            <a:r>
              <a:rPr lang="en" sz="1300">
                <a:solidFill>
                  <a:schemeClr val="dk1"/>
                </a:solidFill>
              </a:rPr>
              <a:t>there's</a:t>
            </a:r>
            <a:r>
              <a:rPr lang="en" sz="1300">
                <a:solidFill>
                  <a:schemeClr val="dk1"/>
                </a:solidFill>
              </a:rPr>
              <a:t> substantial changes in the mouth area for sucrose, lets say, </a:t>
            </a:r>
            <a:endParaRPr sz="13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b="1" lang="en" sz="1300">
                <a:solidFill>
                  <a:schemeClr val="dk1"/>
                </a:solidFill>
              </a:rPr>
              <a:t>*click*</a:t>
            </a:r>
            <a:endParaRPr sz="1300">
              <a:solidFill>
                <a:schemeClr val="dk1"/>
              </a:solidFill>
            </a:endParaRPr>
          </a:p>
          <a:p>
            <a:pPr indent="0" lvl="0" marL="0" rtl="0" algn="l">
              <a:lnSpc>
                <a:spcPct val="115000"/>
              </a:lnSpc>
              <a:spcBef>
                <a:spcPts val="1600"/>
              </a:spcBef>
              <a:spcAft>
                <a:spcPts val="0"/>
              </a:spcAft>
              <a:buNone/>
            </a:pPr>
            <a:r>
              <a:rPr lang="en" sz="1300">
                <a:solidFill>
                  <a:schemeClr val="dk1"/>
                </a:solidFill>
              </a:rPr>
              <a:t>but what parts of the face are changing? Is it tongue </a:t>
            </a:r>
            <a:r>
              <a:rPr lang="en" sz="1300">
                <a:solidFill>
                  <a:schemeClr val="dk1"/>
                </a:solidFill>
              </a:rPr>
              <a:t>protrusions</a:t>
            </a:r>
            <a:r>
              <a:rPr lang="en" sz="1300">
                <a:solidFill>
                  <a:schemeClr val="dk1"/>
                </a:solidFill>
              </a:rPr>
              <a:t>? Is it the opening and closing of the mouth? </a:t>
            </a:r>
            <a:endParaRPr sz="1300">
              <a:solidFill>
                <a:schemeClr val="dk1"/>
              </a:solidFill>
            </a:endParaRPr>
          </a:p>
          <a:p>
            <a:pPr indent="0" lvl="0" marL="0" rtl="0" algn="l">
              <a:lnSpc>
                <a:spcPct val="115000"/>
              </a:lnSpc>
              <a:spcBef>
                <a:spcPts val="1600"/>
              </a:spcBef>
              <a:spcAft>
                <a:spcPts val="1600"/>
              </a:spcAft>
              <a:buNone/>
            </a:pPr>
            <a:r>
              <a:rPr lang="en" sz="1300">
                <a:solidFill>
                  <a:schemeClr val="dk1"/>
                </a:solidFill>
              </a:rPr>
              <a:t>So we still want more contextual information about the nuances of reactivity.</a:t>
            </a:r>
            <a:endParaRPr sz="13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64e3820d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64e3820d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so this all brought about some broader questions for this quarter</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in particular </a:t>
            </a:r>
            <a:r>
              <a:rPr b="1" lang="en" sz="1300">
                <a:solidFill>
                  <a:schemeClr val="dk1"/>
                </a:solidFill>
              </a:rPr>
              <a:t>*CLICK*</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whether we can replicate past literature that use the same tastants of sucrose and quinine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*CLICK*</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and if so can we quantify these behaviors through machine learning techniques?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*CLICK*</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So we attempted to first automate the scoring process of previous data (so trying to quantify gaping and licking behaviors) (tackling reproducibility) and assessment through python.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*CLICK*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We also wanted to see how this </a:t>
            </a:r>
            <a:r>
              <a:rPr lang="en" sz="1300">
                <a:solidFill>
                  <a:schemeClr val="dk1"/>
                </a:solidFill>
              </a:rPr>
              <a:t>assessment</a:t>
            </a:r>
            <a:r>
              <a:rPr lang="en" sz="1300">
                <a:solidFill>
                  <a:schemeClr val="dk1"/>
                </a:solidFill>
              </a:rPr>
              <a:t> changes as the homeostatic state changes in mice.</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*CLICK*</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And then through that, we can </a:t>
            </a:r>
            <a:r>
              <a:rPr lang="en" sz="1300">
                <a:solidFill>
                  <a:schemeClr val="dk1"/>
                </a:solidFill>
              </a:rPr>
              <a:t>pick out the most important features that distinguish these opposing stimuli from each other  (which adds more context for taste reactivity)</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122465dd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122465dd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wimg8_omBJhWdTfS1kzRGvwLlz_oS01I/view" TargetMode="External"/><Relationship Id="rId4" Type="http://schemas.openxmlformats.org/officeDocument/2006/relationships/image" Target="../media/image11.png"/><Relationship Id="rId5" Type="http://schemas.openxmlformats.org/officeDocument/2006/relationships/hyperlink" Target="http://drive.google.com/file/d/19EZZgHKcJx4x9TaQoQsawM_6wCkx8x6X/view" TargetMode="External"/><Relationship Id="rId6"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gif"/><Relationship Id="rId4" Type="http://schemas.openxmlformats.org/officeDocument/2006/relationships/image" Target="../media/image39.png"/><Relationship Id="rId5" Type="http://schemas.openxmlformats.org/officeDocument/2006/relationships/image" Target="../media/image13.png"/><Relationship Id="rId6"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gif"/><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160438"/>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CC0000"/>
                </a:solidFill>
              </a:rPr>
              <a:t>Improvements</a:t>
            </a:r>
            <a:r>
              <a:rPr b="1" lang="en" sz="4500">
                <a:solidFill>
                  <a:srgbClr val="CC0000"/>
                </a:solidFill>
              </a:rPr>
              <a:t> in Taste Reactivity Quantification/Classification</a:t>
            </a:r>
            <a:endParaRPr b="1" sz="4500">
              <a:solidFill>
                <a:srgbClr val="CC0000"/>
              </a:solidFill>
            </a:endParaRPr>
          </a:p>
        </p:txBody>
      </p:sp>
      <p:sp>
        <p:nvSpPr>
          <p:cNvPr id="55" name="Google Shape;55;p13"/>
          <p:cNvSpPr txBox="1"/>
          <p:nvPr>
            <p:ph idx="1" type="subTitle"/>
          </p:nvPr>
        </p:nvSpPr>
        <p:spPr>
          <a:xfrm>
            <a:off x="433050" y="3571013"/>
            <a:ext cx="827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FFFFFF"/>
                </a:solidFill>
              </a:rPr>
              <a:t>Jessica Jones, Adam Gordon-Fennell, Garret Stuber</a:t>
            </a:r>
            <a:endParaRPr b="1" sz="25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22"/>
          <p:cNvSpPr txBox="1"/>
          <p:nvPr>
            <p:ph type="title"/>
          </p:nvPr>
        </p:nvSpPr>
        <p:spPr>
          <a:xfrm>
            <a:off x="0" y="0"/>
            <a:ext cx="5247600" cy="4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B0F00"/>
                </a:solidFill>
              </a:rPr>
              <a:t>Experimental Timeline</a:t>
            </a:r>
            <a:endParaRPr b="1">
              <a:solidFill>
                <a:srgbClr val="5B0F00"/>
              </a:solidFill>
            </a:endParaRPr>
          </a:p>
        </p:txBody>
      </p:sp>
      <p:grpSp>
        <p:nvGrpSpPr>
          <p:cNvPr id="185" name="Google Shape;185;p22"/>
          <p:cNvGrpSpPr/>
          <p:nvPr/>
        </p:nvGrpSpPr>
        <p:grpSpPr>
          <a:xfrm>
            <a:off x="3247621" y="663816"/>
            <a:ext cx="4410318" cy="1927578"/>
            <a:chOff x="1418821" y="663816"/>
            <a:chExt cx="4410318" cy="1927578"/>
          </a:xfrm>
        </p:grpSpPr>
        <p:grpSp>
          <p:nvGrpSpPr>
            <p:cNvPr id="186" name="Google Shape;186;p22"/>
            <p:cNvGrpSpPr/>
            <p:nvPr/>
          </p:nvGrpSpPr>
          <p:grpSpPr>
            <a:xfrm>
              <a:off x="1418821" y="663816"/>
              <a:ext cx="4310070" cy="1927578"/>
              <a:chOff x="3978500" y="946003"/>
              <a:chExt cx="4094300" cy="1806710"/>
            </a:xfrm>
          </p:grpSpPr>
          <p:grpSp>
            <p:nvGrpSpPr>
              <p:cNvPr id="187" name="Google Shape;187;p22"/>
              <p:cNvGrpSpPr/>
              <p:nvPr/>
            </p:nvGrpSpPr>
            <p:grpSpPr>
              <a:xfrm>
                <a:off x="4734025" y="1140951"/>
                <a:ext cx="529800" cy="1611762"/>
                <a:chOff x="4318975" y="1083450"/>
                <a:chExt cx="529800" cy="1192750"/>
              </a:xfrm>
            </p:grpSpPr>
            <p:sp>
              <p:nvSpPr>
                <p:cNvPr id="188" name="Google Shape;188;p22"/>
                <p:cNvSpPr/>
                <p:nvPr/>
              </p:nvSpPr>
              <p:spPr>
                <a:xfrm>
                  <a:off x="4517121" y="1086100"/>
                  <a:ext cx="133500" cy="11901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2"/>
                <p:cNvCxnSpPr/>
                <p:nvPr/>
              </p:nvCxnSpPr>
              <p:spPr>
                <a:xfrm rot="10800000">
                  <a:off x="4318975" y="1083450"/>
                  <a:ext cx="529800" cy="0"/>
                </a:xfrm>
                <a:prstGeom prst="straightConnector1">
                  <a:avLst/>
                </a:prstGeom>
                <a:noFill/>
                <a:ln cap="flat" cmpd="sng" w="9525">
                  <a:solidFill>
                    <a:srgbClr val="980000"/>
                  </a:solidFill>
                  <a:prstDash val="solid"/>
                  <a:round/>
                  <a:headEnd len="sm" w="sm" type="none"/>
                  <a:tailEnd len="sm" w="sm" type="none"/>
                </a:ln>
              </p:spPr>
            </p:cxnSp>
          </p:grpSp>
          <p:sp>
            <p:nvSpPr>
              <p:cNvPr id="190" name="Google Shape;190;p22"/>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980000"/>
                    </a:solidFill>
                    <a:latin typeface="Roboto"/>
                    <a:ea typeface="Roboto"/>
                    <a:cs typeface="Roboto"/>
                    <a:sym typeface="Roboto"/>
                  </a:rPr>
                  <a:t>habituation</a:t>
                </a:r>
                <a:endParaRPr b="1" sz="2000">
                  <a:solidFill>
                    <a:srgbClr val="980000"/>
                  </a:solidFill>
                  <a:latin typeface="Roboto"/>
                  <a:ea typeface="Roboto"/>
                  <a:cs typeface="Roboto"/>
                  <a:sym typeface="Roboto"/>
                </a:endParaRPr>
              </a:p>
            </p:txBody>
          </p:sp>
          <p:sp>
            <p:nvSpPr>
              <p:cNvPr id="191" name="Google Shape;191;p22"/>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200">
                    <a:solidFill>
                      <a:srgbClr val="980000"/>
                    </a:solidFill>
                    <a:latin typeface="Roboto"/>
                    <a:ea typeface="Roboto"/>
                    <a:cs typeface="Roboto"/>
                    <a:sym typeface="Roboto"/>
                  </a:rPr>
                  <a:t>Day 0</a:t>
                </a:r>
                <a:endParaRPr b="1" sz="1200">
                  <a:solidFill>
                    <a:srgbClr val="980000"/>
                  </a:solidFill>
                  <a:latin typeface="Roboto"/>
                  <a:ea typeface="Roboto"/>
                  <a:cs typeface="Roboto"/>
                  <a:sym typeface="Roboto"/>
                </a:endParaRPr>
              </a:p>
            </p:txBody>
          </p:sp>
        </p:grpSp>
        <p:sp>
          <p:nvSpPr>
            <p:cNvPr id="192" name="Google Shape;192;p22"/>
            <p:cNvSpPr txBox="1"/>
            <p:nvPr/>
          </p:nvSpPr>
          <p:spPr>
            <a:xfrm>
              <a:off x="2957240" y="1036640"/>
              <a:ext cx="2871900" cy="4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980000"/>
                  </a:solidFill>
                  <a:latin typeface="Roboto"/>
                  <a:ea typeface="Roboto"/>
                  <a:cs typeface="Roboto"/>
                  <a:sym typeface="Roboto"/>
                </a:rPr>
                <a:t>n=5 WT mice, within design</a:t>
              </a:r>
              <a:endParaRPr>
                <a:solidFill>
                  <a:srgbClr val="980000"/>
                </a:solidFill>
                <a:latin typeface="Roboto"/>
                <a:ea typeface="Roboto"/>
                <a:cs typeface="Roboto"/>
                <a:sym typeface="Roboto"/>
              </a:endParaRPr>
            </a:p>
            <a:p>
              <a:pPr indent="0" lvl="0" marL="0" rtl="0" algn="l">
                <a:lnSpc>
                  <a:spcPct val="100000"/>
                </a:lnSpc>
                <a:spcBef>
                  <a:spcPts val="0"/>
                </a:spcBef>
                <a:spcAft>
                  <a:spcPts val="0"/>
                </a:spcAft>
                <a:buNone/>
              </a:pPr>
              <a:r>
                <a:rPr lang="en">
                  <a:solidFill>
                    <a:srgbClr val="980000"/>
                  </a:solidFill>
                  <a:latin typeface="Roboto"/>
                  <a:ea typeface="Roboto"/>
                  <a:cs typeface="Roboto"/>
                  <a:sym typeface="Roboto"/>
                </a:rPr>
                <a:t>session duration: 1hr</a:t>
              </a:r>
              <a:endParaRPr>
                <a:solidFill>
                  <a:srgbClr val="980000"/>
                </a:solidFill>
                <a:latin typeface="Roboto"/>
                <a:ea typeface="Roboto"/>
                <a:cs typeface="Roboto"/>
                <a:sym typeface="Roboto"/>
              </a:endParaRPr>
            </a:p>
          </p:txBody>
        </p:sp>
      </p:grpSp>
      <p:grpSp>
        <p:nvGrpSpPr>
          <p:cNvPr id="193" name="Google Shape;193;p22"/>
          <p:cNvGrpSpPr/>
          <p:nvPr/>
        </p:nvGrpSpPr>
        <p:grpSpPr>
          <a:xfrm>
            <a:off x="3330376" y="2141100"/>
            <a:ext cx="6703276" cy="1292735"/>
            <a:chOff x="1501576" y="2141125"/>
            <a:chExt cx="6703276" cy="1292735"/>
          </a:xfrm>
        </p:grpSpPr>
        <p:grpSp>
          <p:nvGrpSpPr>
            <p:cNvPr id="194" name="Google Shape;194;p22"/>
            <p:cNvGrpSpPr/>
            <p:nvPr/>
          </p:nvGrpSpPr>
          <p:grpSpPr>
            <a:xfrm>
              <a:off x="1501576" y="2373465"/>
              <a:ext cx="6703276" cy="1060395"/>
              <a:chOff x="4057112" y="946003"/>
              <a:chExt cx="6367698" cy="993903"/>
            </a:xfrm>
          </p:grpSpPr>
          <p:grpSp>
            <p:nvGrpSpPr>
              <p:cNvPr id="195" name="Google Shape;195;p22"/>
              <p:cNvGrpSpPr/>
              <p:nvPr/>
            </p:nvGrpSpPr>
            <p:grpSpPr>
              <a:xfrm>
                <a:off x="4734025" y="1140951"/>
                <a:ext cx="529800" cy="798956"/>
                <a:chOff x="4318975" y="1083450"/>
                <a:chExt cx="529800" cy="591250"/>
              </a:xfrm>
            </p:grpSpPr>
            <p:sp>
              <p:nvSpPr>
                <p:cNvPr id="196" name="Google Shape;196;p22"/>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22"/>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198" name="Google Shape;198;p22"/>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434343"/>
                    </a:solidFill>
                    <a:latin typeface="Roboto"/>
                    <a:ea typeface="Roboto"/>
                    <a:cs typeface="Roboto"/>
                    <a:sym typeface="Roboto"/>
                  </a:rPr>
                  <a:t>baseline state</a:t>
                </a:r>
                <a:endParaRPr b="1" sz="2000">
                  <a:solidFill>
                    <a:srgbClr val="434343"/>
                  </a:solidFill>
                  <a:latin typeface="Roboto"/>
                  <a:ea typeface="Roboto"/>
                  <a:cs typeface="Roboto"/>
                  <a:sym typeface="Roboto"/>
                </a:endParaRPr>
              </a:p>
            </p:txBody>
          </p:sp>
          <p:sp>
            <p:nvSpPr>
              <p:cNvPr id="199" name="Google Shape;199;p22"/>
              <p:cNvSpPr txBox="1"/>
              <p:nvPr/>
            </p:nvSpPr>
            <p:spPr>
              <a:xfrm>
                <a:off x="5344610" y="1222257"/>
                <a:ext cx="5080200" cy="41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666666"/>
                  </a:solidFill>
                  <a:latin typeface="Roboto"/>
                  <a:ea typeface="Roboto"/>
                  <a:cs typeface="Roboto"/>
                  <a:sym typeface="Roboto"/>
                </a:endParaRPr>
              </a:p>
            </p:txBody>
          </p:sp>
          <p:sp>
            <p:nvSpPr>
              <p:cNvPr id="200" name="Google Shape;200;p22"/>
              <p:cNvSpPr txBox="1"/>
              <p:nvPr/>
            </p:nvSpPr>
            <p:spPr>
              <a:xfrm>
                <a:off x="4057112" y="973687"/>
                <a:ext cx="679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200">
                    <a:latin typeface="Roboto"/>
                    <a:ea typeface="Roboto"/>
                    <a:cs typeface="Roboto"/>
                    <a:sym typeface="Roboto"/>
                  </a:rPr>
                  <a:t>Day 15</a:t>
                </a:r>
                <a:endParaRPr b="1" sz="1200">
                  <a:latin typeface="Roboto"/>
                  <a:ea typeface="Roboto"/>
                  <a:cs typeface="Roboto"/>
                  <a:sym typeface="Roboto"/>
                </a:endParaRPr>
              </a:p>
            </p:txBody>
          </p:sp>
        </p:grpSp>
        <p:pic>
          <p:nvPicPr>
            <p:cNvPr id="201" name="Google Shape;201;p22"/>
            <p:cNvPicPr preferRelativeResize="0"/>
            <p:nvPr/>
          </p:nvPicPr>
          <p:blipFill>
            <a:blip r:embed="rId3">
              <a:alphaModFix/>
            </a:blip>
            <a:stretch>
              <a:fillRect/>
            </a:stretch>
          </p:blipFill>
          <p:spPr>
            <a:xfrm>
              <a:off x="4656425" y="2141125"/>
              <a:ext cx="806250" cy="861250"/>
            </a:xfrm>
            <a:prstGeom prst="rect">
              <a:avLst/>
            </a:prstGeom>
            <a:noFill/>
            <a:ln>
              <a:noFill/>
            </a:ln>
          </p:spPr>
        </p:pic>
        <p:sp>
          <p:nvSpPr>
            <p:cNvPr id="202" name="Google Shape;202;p22"/>
            <p:cNvSpPr/>
            <p:nvPr/>
          </p:nvSpPr>
          <p:spPr>
            <a:xfrm>
              <a:off x="5190775" y="2486349"/>
              <a:ext cx="370200" cy="369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22"/>
          <p:cNvGrpSpPr/>
          <p:nvPr/>
        </p:nvGrpSpPr>
        <p:grpSpPr>
          <a:xfrm>
            <a:off x="3247621" y="4083113"/>
            <a:ext cx="6685603" cy="917236"/>
            <a:chOff x="1418821" y="4083113"/>
            <a:chExt cx="6685603" cy="917236"/>
          </a:xfrm>
        </p:grpSpPr>
        <p:grpSp>
          <p:nvGrpSpPr>
            <p:cNvPr id="204" name="Google Shape;204;p22"/>
            <p:cNvGrpSpPr/>
            <p:nvPr/>
          </p:nvGrpSpPr>
          <p:grpSpPr>
            <a:xfrm>
              <a:off x="1418821" y="4083113"/>
              <a:ext cx="6685603" cy="917236"/>
              <a:chOff x="3978500" y="946003"/>
              <a:chExt cx="6350910" cy="859721"/>
            </a:xfrm>
          </p:grpSpPr>
          <p:grpSp>
            <p:nvGrpSpPr>
              <p:cNvPr id="205" name="Google Shape;205;p22"/>
              <p:cNvGrpSpPr/>
              <p:nvPr/>
            </p:nvGrpSpPr>
            <p:grpSpPr>
              <a:xfrm>
                <a:off x="4734025" y="1140951"/>
                <a:ext cx="529800" cy="664774"/>
                <a:chOff x="4318975" y="1083450"/>
                <a:chExt cx="529800" cy="491951"/>
              </a:xfrm>
            </p:grpSpPr>
            <p:sp>
              <p:nvSpPr>
                <p:cNvPr id="206" name="Google Shape;206;p22"/>
                <p:cNvSpPr/>
                <p:nvPr/>
              </p:nvSpPr>
              <p:spPr>
                <a:xfrm>
                  <a:off x="4517121" y="1086101"/>
                  <a:ext cx="133500" cy="4893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22"/>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208" name="Google Shape;208;p22"/>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434343"/>
                    </a:solidFill>
                    <a:latin typeface="Roboto"/>
                    <a:ea typeface="Roboto"/>
                    <a:cs typeface="Roboto"/>
                    <a:sym typeface="Roboto"/>
                  </a:rPr>
                  <a:t>replete state</a:t>
                </a:r>
                <a:endParaRPr b="1" sz="1900">
                  <a:solidFill>
                    <a:srgbClr val="434343"/>
                  </a:solidFill>
                  <a:latin typeface="Roboto"/>
                  <a:ea typeface="Roboto"/>
                  <a:cs typeface="Roboto"/>
                  <a:sym typeface="Roboto"/>
                </a:endParaRPr>
              </a:p>
            </p:txBody>
          </p:sp>
          <p:sp>
            <p:nvSpPr>
              <p:cNvPr id="209" name="Google Shape;209;p22"/>
              <p:cNvSpPr txBox="1"/>
              <p:nvPr/>
            </p:nvSpPr>
            <p:spPr>
              <a:xfrm>
                <a:off x="5344610" y="1222259"/>
                <a:ext cx="49848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lnSpc>
                    <a:spcPct val="115000"/>
                  </a:lnSpc>
                  <a:spcBef>
                    <a:spcPts val="0"/>
                  </a:spcBef>
                  <a:spcAft>
                    <a:spcPts val="1600"/>
                  </a:spcAft>
                  <a:buNone/>
                </a:pPr>
                <a:r>
                  <a:t/>
                </a:r>
                <a:endParaRPr sz="700">
                  <a:solidFill>
                    <a:srgbClr val="858585"/>
                  </a:solidFill>
                  <a:latin typeface="Roboto"/>
                  <a:ea typeface="Roboto"/>
                  <a:cs typeface="Roboto"/>
                  <a:sym typeface="Roboto"/>
                </a:endParaRPr>
              </a:p>
            </p:txBody>
          </p:sp>
          <p:sp>
            <p:nvSpPr>
              <p:cNvPr id="210" name="Google Shape;210;p22"/>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200">
                    <a:latin typeface="Roboto"/>
                    <a:ea typeface="Roboto"/>
                    <a:cs typeface="Roboto"/>
                    <a:sym typeface="Roboto"/>
                  </a:rPr>
                  <a:t>Day 19</a:t>
                </a:r>
                <a:endParaRPr b="1" sz="1200">
                  <a:latin typeface="Roboto"/>
                  <a:ea typeface="Roboto"/>
                  <a:cs typeface="Roboto"/>
                  <a:sym typeface="Roboto"/>
                </a:endParaRPr>
              </a:p>
            </p:txBody>
          </p:sp>
        </p:grpSp>
        <p:pic>
          <p:nvPicPr>
            <p:cNvPr id="211" name="Google Shape;211;p22"/>
            <p:cNvPicPr preferRelativeResize="0"/>
            <p:nvPr/>
          </p:nvPicPr>
          <p:blipFill>
            <a:blip r:embed="rId3">
              <a:alphaModFix/>
            </a:blip>
            <a:stretch>
              <a:fillRect/>
            </a:stretch>
          </p:blipFill>
          <p:spPr>
            <a:xfrm>
              <a:off x="4590913" y="4083125"/>
              <a:ext cx="806250" cy="861250"/>
            </a:xfrm>
            <a:prstGeom prst="rect">
              <a:avLst/>
            </a:prstGeom>
            <a:noFill/>
            <a:ln>
              <a:noFill/>
            </a:ln>
          </p:spPr>
        </p:pic>
        <p:sp>
          <p:nvSpPr>
            <p:cNvPr id="212" name="Google Shape;212;p22"/>
            <p:cNvSpPr/>
            <p:nvPr/>
          </p:nvSpPr>
          <p:spPr>
            <a:xfrm>
              <a:off x="5249825" y="4328800"/>
              <a:ext cx="370500" cy="369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2"/>
          <p:cNvGrpSpPr/>
          <p:nvPr/>
        </p:nvGrpSpPr>
        <p:grpSpPr>
          <a:xfrm>
            <a:off x="3247621" y="3079050"/>
            <a:ext cx="6685704" cy="1209634"/>
            <a:chOff x="1418821" y="3079050"/>
            <a:chExt cx="6685704" cy="1209634"/>
          </a:xfrm>
        </p:grpSpPr>
        <p:grpSp>
          <p:nvGrpSpPr>
            <p:cNvPr id="214" name="Google Shape;214;p22"/>
            <p:cNvGrpSpPr/>
            <p:nvPr/>
          </p:nvGrpSpPr>
          <p:grpSpPr>
            <a:xfrm>
              <a:off x="1418821" y="3228289"/>
              <a:ext cx="6685704" cy="1060395"/>
              <a:chOff x="1784646" y="3228289"/>
              <a:chExt cx="6685704" cy="1060395"/>
            </a:xfrm>
          </p:grpSpPr>
          <p:grpSp>
            <p:nvGrpSpPr>
              <p:cNvPr id="215" name="Google Shape;215;p22"/>
              <p:cNvGrpSpPr/>
              <p:nvPr/>
            </p:nvGrpSpPr>
            <p:grpSpPr>
              <a:xfrm>
                <a:off x="1784646" y="3228289"/>
                <a:ext cx="4310070" cy="1060395"/>
                <a:chOff x="3978500" y="946003"/>
                <a:chExt cx="4094300" cy="993903"/>
              </a:xfrm>
            </p:grpSpPr>
            <p:grpSp>
              <p:nvGrpSpPr>
                <p:cNvPr id="216" name="Google Shape;216;p22"/>
                <p:cNvGrpSpPr/>
                <p:nvPr/>
              </p:nvGrpSpPr>
              <p:grpSpPr>
                <a:xfrm>
                  <a:off x="4734025" y="1140951"/>
                  <a:ext cx="529800" cy="798956"/>
                  <a:chOff x="4318975" y="1083450"/>
                  <a:chExt cx="529800" cy="591250"/>
                </a:xfrm>
              </p:grpSpPr>
              <p:sp>
                <p:nvSpPr>
                  <p:cNvPr id="217" name="Google Shape;217;p22"/>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22"/>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219" name="Google Shape;219;p22"/>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434343"/>
                      </a:solidFill>
                      <a:latin typeface="Roboto"/>
                      <a:ea typeface="Roboto"/>
                      <a:cs typeface="Roboto"/>
                      <a:sym typeface="Roboto"/>
                    </a:rPr>
                    <a:t>deplete state</a:t>
                  </a:r>
                  <a:endParaRPr b="1" sz="2000">
                    <a:solidFill>
                      <a:srgbClr val="434343"/>
                    </a:solidFill>
                    <a:latin typeface="Roboto"/>
                    <a:ea typeface="Roboto"/>
                    <a:cs typeface="Roboto"/>
                    <a:sym typeface="Roboto"/>
                  </a:endParaRPr>
                </a:p>
              </p:txBody>
            </p:sp>
            <p:sp>
              <p:nvSpPr>
                <p:cNvPr id="220" name="Google Shape;220;p22"/>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200">
                      <a:latin typeface="Roboto"/>
                      <a:ea typeface="Roboto"/>
                      <a:cs typeface="Roboto"/>
                      <a:sym typeface="Roboto"/>
                    </a:rPr>
                    <a:t>Day 17</a:t>
                  </a:r>
                  <a:endParaRPr b="1" sz="1200">
                    <a:latin typeface="Roboto"/>
                    <a:ea typeface="Roboto"/>
                    <a:cs typeface="Roboto"/>
                    <a:sym typeface="Roboto"/>
                  </a:endParaRPr>
                </a:p>
              </p:txBody>
            </p:sp>
          </p:grpSp>
          <p:sp>
            <p:nvSpPr>
              <p:cNvPr id="221" name="Google Shape;221;p22"/>
              <p:cNvSpPr txBox="1"/>
              <p:nvPr/>
            </p:nvSpPr>
            <p:spPr>
              <a:xfrm>
                <a:off x="3222750" y="3578038"/>
                <a:ext cx="5247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666666"/>
                  </a:solidFill>
                  <a:latin typeface="Roboto"/>
                  <a:ea typeface="Roboto"/>
                  <a:cs typeface="Roboto"/>
                  <a:sym typeface="Roboto"/>
                </a:endParaRPr>
              </a:p>
            </p:txBody>
          </p:sp>
        </p:grpSp>
        <p:pic>
          <p:nvPicPr>
            <p:cNvPr id="222" name="Google Shape;222;p22"/>
            <p:cNvPicPr preferRelativeResize="0"/>
            <p:nvPr/>
          </p:nvPicPr>
          <p:blipFill>
            <a:blip r:embed="rId3">
              <a:alphaModFix/>
            </a:blip>
            <a:stretch>
              <a:fillRect/>
            </a:stretch>
          </p:blipFill>
          <p:spPr>
            <a:xfrm>
              <a:off x="4656425" y="3079050"/>
              <a:ext cx="806250" cy="861250"/>
            </a:xfrm>
            <a:prstGeom prst="rect">
              <a:avLst/>
            </a:prstGeom>
            <a:noFill/>
            <a:ln>
              <a:noFill/>
            </a:ln>
          </p:spPr>
        </p:pic>
        <p:pic>
          <p:nvPicPr>
            <p:cNvPr id="223" name="Google Shape;223;p22"/>
            <p:cNvPicPr preferRelativeResize="0"/>
            <p:nvPr/>
          </p:nvPicPr>
          <p:blipFill>
            <a:blip r:embed="rId4">
              <a:alphaModFix/>
            </a:blip>
            <a:stretch>
              <a:fillRect/>
            </a:stretch>
          </p:blipFill>
          <p:spPr>
            <a:xfrm>
              <a:off x="5324950" y="3224950"/>
              <a:ext cx="635600" cy="635600"/>
            </a:xfrm>
            <a:prstGeom prst="rect">
              <a:avLst/>
            </a:prstGeom>
            <a:noFill/>
            <a:ln>
              <a:noFill/>
            </a:ln>
          </p:spPr>
        </p:pic>
      </p:grpSp>
      <p:grpSp>
        <p:nvGrpSpPr>
          <p:cNvPr id="224" name="Google Shape;224;p22"/>
          <p:cNvGrpSpPr/>
          <p:nvPr/>
        </p:nvGrpSpPr>
        <p:grpSpPr>
          <a:xfrm>
            <a:off x="1157750" y="2041571"/>
            <a:ext cx="2247900" cy="1060362"/>
            <a:chOff x="1157750" y="2041571"/>
            <a:chExt cx="2247900" cy="1060362"/>
          </a:xfrm>
        </p:grpSpPr>
        <p:sp>
          <p:nvSpPr>
            <p:cNvPr id="225" name="Google Shape;225;p22"/>
            <p:cNvSpPr txBox="1"/>
            <p:nvPr/>
          </p:nvSpPr>
          <p:spPr>
            <a:xfrm>
              <a:off x="1157750" y="2041571"/>
              <a:ext cx="1585200" cy="106036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CC0000"/>
                  </a:solidFill>
                </a:rPr>
                <a:t>Day 15:</a:t>
              </a:r>
              <a:endParaRPr b="1" sz="1300">
                <a:solidFill>
                  <a:srgbClr val="CC0000"/>
                </a:solidFill>
              </a:endParaRPr>
            </a:p>
            <a:p>
              <a:pPr indent="0" lvl="0" marL="0" rtl="0" algn="l">
                <a:spcBef>
                  <a:spcPts val="0"/>
                </a:spcBef>
                <a:spcAft>
                  <a:spcPts val="0"/>
                </a:spcAft>
                <a:buNone/>
              </a:pPr>
              <a:r>
                <a:rPr b="1" lang="en" sz="1300">
                  <a:solidFill>
                    <a:srgbClr val="CC0000"/>
                  </a:solidFill>
                </a:rPr>
                <a:t>Injection with furosemide,</a:t>
              </a:r>
              <a:endParaRPr b="1" sz="1300">
                <a:solidFill>
                  <a:srgbClr val="CC0000"/>
                </a:solidFill>
              </a:endParaRPr>
            </a:p>
            <a:p>
              <a:pPr indent="0" lvl="0" marL="0" rtl="0" algn="l">
                <a:spcBef>
                  <a:spcPts val="0"/>
                </a:spcBef>
                <a:spcAft>
                  <a:spcPts val="0"/>
                </a:spcAft>
                <a:buNone/>
              </a:pPr>
              <a:r>
                <a:rPr b="1" lang="en" sz="1300">
                  <a:solidFill>
                    <a:srgbClr val="CC0000"/>
                  </a:solidFill>
                </a:rPr>
                <a:t>A diurectic agent</a:t>
              </a:r>
              <a:endParaRPr b="1" sz="1300">
                <a:solidFill>
                  <a:srgbClr val="CC0000"/>
                </a:solidFill>
              </a:endParaRPr>
            </a:p>
          </p:txBody>
        </p:sp>
        <p:cxnSp>
          <p:nvCxnSpPr>
            <p:cNvPr id="226" name="Google Shape;226;p22"/>
            <p:cNvCxnSpPr/>
            <p:nvPr/>
          </p:nvCxnSpPr>
          <p:spPr>
            <a:xfrm>
              <a:off x="2421350" y="2568975"/>
              <a:ext cx="984300" cy="1500"/>
            </a:xfrm>
            <a:prstGeom prst="straightConnector1">
              <a:avLst/>
            </a:prstGeom>
            <a:noFill/>
            <a:ln cap="flat" cmpd="sng" w="38100">
              <a:solidFill>
                <a:srgbClr val="FF0000"/>
              </a:solidFill>
              <a:prstDash val="solid"/>
              <a:round/>
              <a:headEnd len="med" w="med"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3"/>
          <p:cNvPicPr preferRelativeResize="0"/>
          <p:nvPr/>
        </p:nvPicPr>
        <p:blipFill>
          <a:blip r:embed="rId3">
            <a:alphaModFix/>
          </a:blip>
          <a:stretch>
            <a:fillRect/>
          </a:stretch>
        </p:blipFill>
        <p:spPr>
          <a:xfrm>
            <a:off x="2185075" y="930875"/>
            <a:ext cx="3281750" cy="3281750"/>
          </a:xfrm>
          <a:prstGeom prst="rect">
            <a:avLst/>
          </a:prstGeom>
          <a:noFill/>
          <a:ln>
            <a:noFill/>
          </a:ln>
        </p:spPr>
      </p:pic>
      <p:sp>
        <p:nvSpPr>
          <p:cNvPr id="232" name="Google Shape;232;p23"/>
          <p:cNvSpPr txBox="1"/>
          <p:nvPr/>
        </p:nvSpPr>
        <p:spPr>
          <a:xfrm>
            <a:off x="5392700" y="1758250"/>
            <a:ext cx="15012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E06666"/>
                </a:solidFill>
              </a:rPr>
              <a:t>depleted</a:t>
            </a:r>
            <a:endParaRPr b="1" sz="2000">
              <a:solidFill>
                <a:srgbClr val="E06666"/>
              </a:solidFill>
            </a:endParaRPr>
          </a:p>
        </p:txBody>
      </p:sp>
      <p:sp>
        <p:nvSpPr>
          <p:cNvPr id="233" name="Google Shape;233;p23"/>
          <p:cNvSpPr txBox="1"/>
          <p:nvPr/>
        </p:nvSpPr>
        <p:spPr>
          <a:xfrm>
            <a:off x="5392700" y="3135000"/>
            <a:ext cx="15012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666666"/>
                </a:solidFill>
              </a:rPr>
              <a:t>control</a:t>
            </a:r>
            <a:endParaRPr b="1" sz="2000">
              <a:solidFill>
                <a:srgbClr val="666666"/>
              </a:solidFill>
            </a:endParaRPr>
          </a:p>
        </p:txBody>
      </p:sp>
      <p:sp>
        <p:nvSpPr>
          <p:cNvPr id="234" name="Google Shape;234;p23"/>
          <p:cNvSpPr txBox="1"/>
          <p:nvPr/>
        </p:nvSpPr>
        <p:spPr>
          <a:xfrm rot="-5400000">
            <a:off x="-33900" y="2289300"/>
            <a:ext cx="3653400" cy="5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t>Cumulative licks </a:t>
            </a:r>
            <a:endParaRPr b="1" sz="2000"/>
          </a:p>
          <a:p>
            <a:pPr indent="0" lvl="0" marL="0" rtl="0" algn="ctr">
              <a:spcBef>
                <a:spcPts val="0"/>
              </a:spcBef>
              <a:spcAft>
                <a:spcPts val="0"/>
              </a:spcAft>
              <a:buClr>
                <a:schemeClr val="dk1"/>
              </a:buClr>
              <a:buSzPts val="1100"/>
              <a:buFont typeface="Arial"/>
              <a:buNone/>
            </a:pPr>
            <a:r>
              <a:rPr b="1" lang="en" sz="2000"/>
              <a:t>for 0.5 M NaCl</a:t>
            </a:r>
            <a:endParaRPr b="1" sz="2000"/>
          </a:p>
          <a:p>
            <a:pPr indent="0" lvl="0" marL="0" rtl="0" algn="l">
              <a:spcBef>
                <a:spcPts val="0"/>
              </a:spcBef>
              <a:spcAft>
                <a:spcPts val="0"/>
              </a:spcAft>
              <a:buNone/>
            </a:pPr>
            <a:r>
              <a:t/>
            </a:r>
            <a:endParaRPr b="1" sz="1800"/>
          </a:p>
        </p:txBody>
      </p:sp>
      <p:sp>
        <p:nvSpPr>
          <p:cNvPr id="235" name="Google Shape;235;p23"/>
          <p:cNvSpPr txBox="1"/>
          <p:nvPr/>
        </p:nvSpPr>
        <p:spPr>
          <a:xfrm>
            <a:off x="3432150" y="4164225"/>
            <a:ext cx="1418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time (min)</a:t>
            </a:r>
            <a:endParaRPr b="1" sz="2000"/>
          </a:p>
          <a:p>
            <a:pPr indent="0" lvl="0" marL="0" rtl="0" algn="l">
              <a:spcBef>
                <a:spcPts val="0"/>
              </a:spcBef>
              <a:spcAft>
                <a:spcPts val="0"/>
              </a:spcAft>
              <a:buNone/>
            </a:pPr>
            <a:r>
              <a:t/>
            </a:r>
            <a:endParaRPr b="1" sz="1800"/>
          </a:p>
        </p:txBody>
      </p:sp>
      <p:sp>
        <p:nvSpPr>
          <p:cNvPr id="236" name="Google Shape;236;p23"/>
          <p:cNvSpPr txBox="1"/>
          <p:nvPr/>
        </p:nvSpPr>
        <p:spPr>
          <a:xfrm>
            <a:off x="111225" y="74675"/>
            <a:ext cx="78804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0000"/>
                </a:solidFill>
              </a:rPr>
              <a:t>How do we monitor homeostatic shifts in reactivity?</a:t>
            </a:r>
            <a:endParaRPr b="1" sz="2400">
              <a:solidFill>
                <a:srgbClr val="660000"/>
              </a:solidFill>
            </a:endParaRPr>
          </a:p>
        </p:txBody>
      </p:sp>
      <p:pic>
        <p:nvPicPr>
          <p:cNvPr id="237" name="Google Shape;237;p23"/>
          <p:cNvPicPr preferRelativeResize="0"/>
          <p:nvPr/>
        </p:nvPicPr>
        <p:blipFill>
          <a:blip r:embed="rId4">
            <a:alphaModFix/>
          </a:blip>
          <a:stretch>
            <a:fillRect/>
          </a:stretch>
        </p:blipFill>
        <p:spPr>
          <a:xfrm>
            <a:off x="7060475" y="1330025"/>
            <a:ext cx="1945300" cy="194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145924" y="118600"/>
            <a:ext cx="334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B0F00"/>
                </a:solidFill>
              </a:rPr>
              <a:t>Video Acquisition  </a:t>
            </a:r>
            <a:endParaRPr b="1">
              <a:solidFill>
                <a:srgbClr val="5B0F00"/>
              </a:solidFill>
            </a:endParaRPr>
          </a:p>
        </p:txBody>
      </p:sp>
      <p:pic>
        <p:nvPicPr>
          <p:cNvPr id="243" name="Google Shape;243;p24"/>
          <p:cNvPicPr preferRelativeResize="0"/>
          <p:nvPr/>
        </p:nvPicPr>
        <p:blipFill>
          <a:blip r:embed="rId3">
            <a:alphaModFix/>
          </a:blip>
          <a:stretch>
            <a:fillRect/>
          </a:stretch>
        </p:blipFill>
        <p:spPr>
          <a:xfrm>
            <a:off x="4783300" y="1714200"/>
            <a:ext cx="2974725" cy="3149350"/>
          </a:xfrm>
          <a:prstGeom prst="rect">
            <a:avLst/>
          </a:prstGeom>
          <a:noFill/>
          <a:ln>
            <a:noFill/>
          </a:ln>
        </p:spPr>
      </p:pic>
      <p:sp>
        <p:nvSpPr>
          <p:cNvPr id="244" name="Google Shape;244;p24"/>
          <p:cNvSpPr txBox="1"/>
          <p:nvPr/>
        </p:nvSpPr>
        <p:spPr>
          <a:xfrm>
            <a:off x="152400" y="3251675"/>
            <a:ext cx="3347700" cy="172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Image acquisition:</a:t>
            </a:r>
            <a:endParaRPr b="1"/>
          </a:p>
          <a:p>
            <a:pPr indent="-317500" lvl="0" marL="457200" rtl="0" algn="l">
              <a:lnSpc>
                <a:spcPct val="115000"/>
              </a:lnSpc>
              <a:spcBef>
                <a:spcPts val="0"/>
              </a:spcBef>
              <a:spcAft>
                <a:spcPts val="0"/>
              </a:spcAft>
              <a:buClr>
                <a:srgbClr val="000000"/>
              </a:buClr>
              <a:buSzPts val="1400"/>
              <a:buChar char="-"/>
            </a:pPr>
            <a:r>
              <a:rPr b="1" lang="en"/>
              <a:t>fps:</a:t>
            </a:r>
            <a:r>
              <a:rPr lang="en"/>
              <a:t> 25</a:t>
            </a:r>
            <a:endParaRPr/>
          </a:p>
          <a:p>
            <a:pPr indent="-317500" lvl="0" marL="457200" rtl="0" algn="l">
              <a:lnSpc>
                <a:spcPct val="115000"/>
              </a:lnSpc>
              <a:spcBef>
                <a:spcPts val="0"/>
              </a:spcBef>
              <a:spcAft>
                <a:spcPts val="0"/>
              </a:spcAft>
              <a:buClr>
                <a:srgbClr val="000000"/>
              </a:buClr>
              <a:buSzPts val="1400"/>
              <a:buChar char="-"/>
            </a:pPr>
            <a:r>
              <a:rPr b="1" lang="en"/>
              <a:t>exposure: </a:t>
            </a:r>
            <a:r>
              <a:rPr lang="en"/>
              <a:t>3 or 4 ms</a:t>
            </a:r>
            <a:endParaRPr/>
          </a:p>
          <a:p>
            <a:pPr indent="-317500" lvl="0" marL="457200" rtl="0" algn="l">
              <a:lnSpc>
                <a:spcPct val="115000"/>
              </a:lnSpc>
              <a:spcBef>
                <a:spcPts val="0"/>
              </a:spcBef>
              <a:spcAft>
                <a:spcPts val="0"/>
              </a:spcAft>
              <a:buClr>
                <a:srgbClr val="000000"/>
              </a:buClr>
              <a:buSzPts val="1400"/>
              <a:buChar char="-"/>
            </a:pPr>
            <a:r>
              <a:rPr lang="en"/>
              <a:t>4s prior to infusion onset</a:t>
            </a:r>
            <a:endParaRPr/>
          </a:p>
          <a:p>
            <a:pPr indent="-317500" lvl="0" marL="457200" rtl="0" algn="l">
              <a:lnSpc>
                <a:spcPct val="115000"/>
              </a:lnSpc>
              <a:spcBef>
                <a:spcPts val="0"/>
              </a:spcBef>
              <a:spcAft>
                <a:spcPts val="0"/>
              </a:spcAft>
              <a:buClr>
                <a:srgbClr val="000000"/>
              </a:buClr>
              <a:buSzPts val="1400"/>
              <a:buChar char="-"/>
            </a:pPr>
            <a:r>
              <a:rPr lang="en"/>
              <a:t>8s following infusion onset</a:t>
            </a:r>
            <a:endParaRPr/>
          </a:p>
          <a:p>
            <a:pPr indent="-317500" lvl="0" marL="457200" rtl="0" algn="l">
              <a:lnSpc>
                <a:spcPct val="115000"/>
              </a:lnSpc>
              <a:spcBef>
                <a:spcPts val="0"/>
              </a:spcBef>
              <a:spcAft>
                <a:spcPts val="0"/>
              </a:spcAft>
              <a:buClr>
                <a:srgbClr val="000000"/>
              </a:buClr>
              <a:buSzPts val="1400"/>
              <a:buChar char="-"/>
            </a:pPr>
            <a:r>
              <a:rPr b="1" lang="en"/>
              <a:t>Total images in set:</a:t>
            </a:r>
            <a:r>
              <a:rPr lang="en"/>
              <a:t> </a:t>
            </a:r>
            <a:r>
              <a:rPr b="1" lang="en">
                <a:solidFill>
                  <a:srgbClr val="FF0000"/>
                </a:solidFill>
              </a:rPr>
              <a:t>~270,000!</a:t>
            </a:r>
            <a:endParaRPr b="1">
              <a:solidFill>
                <a:srgbClr val="FF0000"/>
              </a:solidFill>
            </a:endParaRPr>
          </a:p>
        </p:txBody>
      </p:sp>
      <p:sp>
        <p:nvSpPr>
          <p:cNvPr id="245" name="Google Shape;245;p24"/>
          <p:cNvSpPr txBox="1"/>
          <p:nvPr/>
        </p:nvSpPr>
        <p:spPr>
          <a:xfrm>
            <a:off x="5794650" y="141550"/>
            <a:ext cx="11886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Oral view</a:t>
            </a:r>
            <a:endParaRPr b="1"/>
          </a:p>
        </p:txBody>
      </p:sp>
      <p:sp>
        <p:nvSpPr>
          <p:cNvPr id="246" name="Google Shape;246;p24"/>
          <p:cNvSpPr txBox="1"/>
          <p:nvPr/>
        </p:nvSpPr>
        <p:spPr>
          <a:xfrm>
            <a:off x="3493700" y="1046200"/>
            <a:ext cx="16323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Side profile </a:t>
            </a:r>
            <a:r>
              <a:rPr b="1" lang="en"/>
              <a:t>view</a:t>
            </a:r>
            <a:endParaRPr b="1"/>
          </a:p>
        </p:txBody>
      </p:sp>
      <p:pic>
        <p:nvPicPr>
          <p:cNvPr id="247" name="Google Shape;247;p24"/>
          <p:cNvPicPr preferRelativeResize="0"/>
          <p:nvPr/>
        </p:nvPicPr>
        <p:blipFill>
          <a:blip r:embed="rId4">
            <a:alphaModFix/>
          </a:blip>
          <a:stretch>
            <a:fillRect/>
          </a:stretch>
        </p:blipFill>
        <p:spPr>
          <a:xfrm>
            <a:off x="6243057" y="3771844"/>
            <a:ext cx="596584" cy="531030"/>
          </a:xfrm>
          <a:prstGeom prst="rect">
            <a:avLst/>
          </a:prstGeom>
          <a:noFill/>
          <a:ln>
            <a:noFill/>
          </a:ln>
        </p:spPr>
      </p:pic>
      <p:cxnSp>
        <p:nvCxnSpPr>
          <p:cNvPr id="248" name="Google Shape;248;p24"/>
          <p:cNvCxnSpPr>
            <a:endCxn id="247" idx="3"/>
          </p:cNvCxnSpPr>
          <p:nvPr/>
        </p:nvCxnSpPr>
        <p:spPr>
          <a:xfrm flipH="1">
            <a:off x="6839641" y="4034059"/>
            <a:ext cx="1050000" cy="3300"/>
          </a:xfrm>
          <a:prstGeom prst="straightConnector1">
            <a:avLst/>
          </a:prstGeom>
          <a:noFill/>
          <a:ln cap="flat" cmpd="sng" w="38100">
            <a:solidFill>
              <a:srgbClr val="434343"/>
            </a:solidFill>
            <a:prstDash val="solid"/>
            <a:round/>
            <a:headEnd len="med" w="med" type="none"/>
            <a:tailEnd len="med" w="med" type="stealth"/>
          </a:ln>
        </p:spPr>
      </p:cxnSp>
      <p:sp>
        <p:nvSpPr>
          <p:cNvPr id="249" name="Google Shape;249;p24"/>
          <p:cNvSpPr txBox="1"/>
          <p:nvPr/>
        </p:nvSpPr>
        <p:spPr>
          <a:xfrm>
            <a:off x="7889650" y="3749350"/>
            <a:ext cx="105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Head ring</a:t>
            </a:r>
            <a:endParaRPr b="1"/>
          </a:p>
          <a:p>
            <a:pPr indent="0" lvl="0" marL="0" rtl="0" algn="l">
              <a:spcBef>
                <a:spcPts val="0"/>
              </a:spcBef>
              <a:spcAft>
                <a:spcPts val="0"/>
              </a:spcAft>
              <a:buNone/>
            </a:pPr>
            <a:r>
              <a:rPr b="1" lang="en"/>
              <a:t>implant</a:t>
            </a:r>
            <a:endParaRPr b="1"/>
          </a:p>
        </p:txBody>
      </p:sp>
      <p:cxnSp>
        <p:nvCxnSpPr>
          <p:cNvPr id="250" name="Google Shape;250;p24"/>
          <p:cNvCxnSpPr/>
          <p:nvPr/>
        </p:nvCxnSpPr>
        <p:spPr>
          <a:xfrm flipH="1">
            <a:off x="6761100" y="3198925"/>
            <a:ext cx="936000" cy="13500"/>
          </a:xfrm>
          <a:prstGeom prst="straightConnector1">
            <a:avLst/>
          </a:prstGeom>
          <a:noFill/>
          <a:ln cap="flat" cmpd="sng" w="38100">
            <a:solidFill>
              <a:srgbClr val="434343"/>
            </a:solidFill>
            <a:prstDash val="solid"/>
            <a:round/>
            <a:headEnd len="med" w="med" type="none"/>
            <a:tailEnd len="med" w="med" type="stealth"/>
          </a:ln>
        </p:spPr>
      </p:cxnSp>
      <p:sp>
        <p:nvSpPr>
          <p:cNvPr id="251" name="Google Shape;251;p24"/>
          <p:cNvSpPr txBox="1"/>
          <p:nvPr/>
        </p:nvSpPr>
        <p:spPr>
          <a:xfrm>
            <a:off x="7697100" y="2871175"/>
            <a:ext cx="861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Tastant spout</a:t>
            </a:r>
            <a:endParaRPr b="1"/>
          </a:p>
          <a:p>
            <a:pPr indent="0" lvl="0" marL="0" rtl="0" algn="l">
              <a:spcBef>
                <a:spcPts val="0"/>
              </a:spcBef>
              <a:spcAft>
                <a:spcPts val="0"/>
              </a:spcAft>
              <a:buNone/>
            </a:pPr>
            <a:r>
              <a:t/>
            </a:r>
            <a:endParaRPr b="1"/>
          </a:p>
        </p:txBody>
      </p:sp>
      <p:sp>
        <p:nvSpPr>
          <p:cNvPr id="252" name="Google Shape;252;p24"/>
          <p:cNvSpPr txBox="1"/>
          <p:nvPr/>
        </p:nvSpPr>
        <p:spPr>
          <a:xfrm>
            <a:off x="152400" y="2054400"/>
            <a:ext cx="2974800" cy="123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60 trials/mouse/day</a:t>
            </a:r>
            <a:endParaRPr b="1"/>
          </a:p>
          <a:p>
            <a:pPr indent="-317500" lvl="0" marL="457200" rtl="0" algn="l">
              <a:lnSpc>
                <a:spcPct val="100000"/>
              </a:lnSpc>
              <a:spcBef>
                <a:spcPts val="0"/>
              </a:spcBef>
              <a:spcAft>
                <a:spcPts val="0"/>
              </a:spcAft>
              <a:buClr>
                <a:srgbClr val="000000"/>
              </a:buClr>
              <a:buSzPts val="1400"/>
              <a:buChar char="-"/>
            </a:pPr>
            <a:r>
              <a:rPr lang="en"/>
              <a:t>Tastants administered for 2s</a:t>
            </a:r>
            <a:endParaRPr/>
          </a:p>
          <a:p>
            <a:pPr indent="-342900" lvl="0" marL="457200" rtl="0" algn="l">
              <a:lnSpc>
                <a:spcPct val="100000"/>
              </a:lnSpc>
              <a:spcBef>
                <a:spcPts val="0"/>
              </a:spcBef>
              <a:spcAft>
                <a:spcPts val="0"/>
              </a:spcAft>
              <a:buClr>
                <a:schemeClr val="dk2"/>
              </a:buClr>
              <a:buSzPts val="1800"/>
              <a:buChar char="-"/>
            </a:pPr>
            <a:r>
              <a:rPr lang="en"/>
              <a:t>Alternated delivery</a:t>
            </a:r>
            <a:endParaRPr/>
          </a:p>
          <a:p>
            <a:pPr indent="-342900" lvl="0" marL="457200" rtl="0" algn="l">
              <a:lnSpc>
                <a:spcPct val="100000"/>
              </a:lnSpc>
              <a:spcBef>
                <a:spcPts val="0"/>
              </a:spcBef>
              <a:spcAft>
                <a:spcPts val="0"/>
              </a:spcAft>
              <a:buClr>
                <a:schemeClr val="dk2"/>
              </a:buClr>
              <a:buSzPts val="1800"/>
              <a:buChar char="-"/>
            </a:pPr>
            <a:r>
              <a:rPr lang="en"/>
              <a:t>Equal probability</a:t>
            </a:r>
            <a:endParaRPr/>
          </a:p>
        </p:txBody>
      </p:sp>
      <p:pic>
        <p:nvPicPr>
          <p:cNvPr id="253" name="Google Shape;253;p24"/>
          <p:cNvPicPr preferRelativeResize="0"/>
          <p:nvPr/>
        </p:nvPicPr>
        <p:blipFill>
          <a:blip r:embed="rId5">
            <a:alphaModFix/>
          </a:blip>
          <a:stretch>
            <a:fillRect/>
          </a:stretch>
        </p:blipFill>
        <p:spPr>
          <a:xfrm>
            <a:off x="5627913" y="464175"/>
            <a:ext cx="1522073" cy="1237200"/>
          </a:xfrm>
          <a:prstGeom prst="rect">
            <a:avLst/>
          </a:prstGeom>
          <a:noFill/>
          <a:ln>
            <a:noFill/>
          </a:ln>
        </p:spPr>
      </p:pic>
      <p:pic>
        <p:nvPicPr>
          <p:cNvPr id="254" name="Google Shape;254;p24"/>
          <p:cNvPicPr preferRelativeResize="0"/>
          <p:nvPr/>
        </p:nvPicPr>
        <p:blipFill>
          <a:blip r:embed="rId6">
            <a:alphaModFix/>
          </a:blip>
          <a:stretch>
            <a:fillRect/>
          </a:stretch>
        </p:blipFill>
        <p:spPr>
          <a:xfrm>
            <a:off x="3569900" y="1364700"/>
            <a:ext cx="1520230" cy="123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p25"/>
          <p:cNvSpPr txBox="1"/>
          <p:nvPr/>
        </p:nvSpPr>
        <p:spPr>
          <a:xfrm>
            <a:off x="348300" y="333400"/>
            <a:ext cx="8447400" cy="8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B0F00"/>
                </a:solidFill>
              </a:rPr>
              <a:t>Hypothesis:</a:t>
            </a:r>
            <a:r>
              <a:rPr b="1" lang="en" sz="2400"/>
              <a:t> features associated with </a:t>
            </a:r>
            <a:r>
              <a:rPr b="1" lang="en" sz="2400"/>
              <a:t>sucrose and quinine responses should change in classification with demand for salt</a:t>
            </a:r>
            <a:endParaRPr b="1" sz="2400"/>
          </a:p>
          <a:p>
            <a:pPr indent="0" lvl="0" marL="0" rtl="0" algn="l">
              <a:spcBef>
                <a:spcPts val="1600"/>
              </a:spcBef>
              <a:spcAft>
                <a:spcPts val="0"/>
              </a:spcAft>
              <a:buNone/>
            </a:pPr>
            <a:r>
              <a:t/>
            </a:r>
            <a:endParaRPr sz="2400"/>
          </a:p>
        </p:txBody>
      </p:sp>
      <p:grpSp>
        <p:nvGrpSpPr>
          <p:cNvPr id="260" name="Google Shape;260;p25"/>
          <p:cNvGrpSpPr/>
          <p:nvPr/>
        </p:nvGrpSpPr>
        <p:grpSpPr>
          <a:xfrm>
            <a:off x="1023400" y="1833200"/>
            <a:ext cx="7097201" cy="2867574"/>
            <a:chOff x="1023400" y="1833200"/>
            <a:chExt cx="7097201" cy="2867574"/>
          </a:xfrm>
        </p:grpSpPr>
        <p:pic>
          <p:nvPicPr>
            <p:cNvPr id="261" name="Google Shape;261;p25"/>
            <p:cNvPicPr preferRelativeResize="0"/>
            <p:nvPr/>
          </p:nvPicPr>
          <p:blipFill rotWithShape="1">
            <a:blip r:embed="rId3">
              <a:alphaModFix/>
            </a:blip>
            <a:srcRect b="0" l="0" r="0" t="1516"/>
            <a:stretch/>
          </p:blipFill>
          <p:spPr>
            <a:xfrm>
              <a:off x="1023400" y="1833200"/>
              <a:ext cx="7097201" cy="2867574"/>
            </a:xfrm>
            <a:prstGeom prst="rect">
              <a:avLst/>
            </a:prstGeom>
            <a:noFill/>
            <a:ln>
              <a:noFill/>
            </a:ln>
          </p:spPr>
        </p:pic>
        <p:sp>
          <p:nvSpPr>
            <p:cNvPr id="262" name="Google Shape;262;p25"/>
            <p:cNvSpPr/>
            <p:nvPr/>
          </p:nvSpPr>
          <p:spPr>
            <a:xfrm>
              <a:off x="2197825" y="1833200"/>
              <a:ext cx="381600" cy="28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3968050" y="1833200"/>
              <a:ext cx="381600" cy="24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5"/>
          <p:cNvSpPr txBox="1"/>
          <p:nvPr/>
        </p:nvSpPr>
        <p:spPr>
          <a:xfrm>
            <a:off x="1343050" y="4280400"/>
            <a:ext cx="1199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GAPING</a:t>
            </a:r>
            <a:endParaRPr b="1">
              <a:solidFill>
                <a:srgbClr val="FFFFFF"/>
              </a:solidFill>
            </a:endParaRPr>
          </a:p>
        </p:txBody>
      </p:sp>
      <p:sp>
        <p:nvSpPr>
          <p:cNvPr id="265" name="Google Shape;265;p25"/>
          <p:cNvSpPr txBox="1"/>
          <p:nvPr/>
        </p:nvSpPr>
        <p:spPr>
          <a:xfrm>
            <a:off x="3060450" y="4280400"/>
            <a:ext cx="1199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LICKING</a:t>
            </a:r>
            <a:endParaRPr b="1">
              <a:solidFill>
                <a:srgbClr val="FFFFFF"/>
              </a:solidFill>
            </a:endParaRPr>
          </a:p>
        </p:txBody>
      </p:sp>
      <p:sp>
        <p:nvSpPr>
          <p:cNvPr id="266" name="Google Shape;266;p25"/>
          <p:cNvSpPr txBox="1"/>
          <p:nvPr/>
        </p:nvSpPr>
        <p:spPr>
          <a:xfrm>
            <a:off x="4952800" y="4280400"/>
            <a:ext cx="1199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GAPING</a:t>
            </a:r>
            <a:endParaRPr b="1">
              <a:solidFill>
                <a:srgbClr val="FFFFFF"/>
              </a:solidFill>
            </a:endParaRPr>
          </a:p>
        </p:txBody>
      </p:sp>
      <p:sp>
        <p:nvSpPr>
          <p:cNvPr id="267" name="Google Shape;267;p25"/>
          <p:cNvSpPr txBox="1"/>
          <p:nvPr/>
        </p:nvSpPr>
        <p:spPr>
          <a:xfrm>
            <a:off x="6670200" y="4280400"/>
            <a:ext cx="1199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LICKING</a:t>
            </a:r>
            <a:endParaRPr b="1">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1" name="Shape 271"/>
        <p:cNvGrpSpPr/>
        <p:nvPr/>
      </p:nvGrpSpPr>
      <p:grpSpPr>
        <a:xfrm>
          <a:off x="0" y="0"/>
          <a:ext cx="0" cy="0"/>
          <a:chOff x="0" y="0"/>
          <a:chExt cx="0" cy="0"/>
        </a:xfrm>
      </p:grpSpPr>
      <p:sp>
        <p:nvSpPr>
          <p:cNvPr id="272" name="Google Shape;272;p26"/>
          <p:cNvSpPr/>
          <p:nvPr/>
        </p:nvSpPr>
        <p:spPr>
          <a:xfrm>
            <a:off x="5605501" y="961400"/>
            <a:ext cx="3546900" cy="669000"/>
          </a:xfrm>
          <a:prstGeom prst="chevron">
            <a:avLst>
              <a:gd fmla="val 50000" name="adj"/>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Built Classifier and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analyzed performance</a:t>
            </a:r>
            <a:endParaRPr b="1">
              <a:solidFill>
                <a:srgbClr val="FFFFFF"/>
              </a:solidFill>
              <a:latin typeface="Roboto"/>
              <a:ea typeface="Roboto"/>
              <a:cs typeface="Roboto"/>
              <a:sym typeface="Roboto"/>
            </a:endParaRPr>
          </a:p>
        </p:txBody>
      </p:sp>
      <p:sp>
        <p:nvSpPr>
          <p:cNvPr id="273" name="Google Shape;273;p26"/>
          <p:cNvSpPr/>
          <p:nvPr/>
        </p:nvSpPr>
        <p:spPr>
          <a:xfrm>
            <a:off x="0" y="961389"/>
            <a:ext cx="3546900" cy="669000"/>
          </a:xfrm>
          <a:prstGeom prst="homePlate">
            <a:avLst>
              <a:gd fmla="val 50000" name="adj"/>
            </a:avLst>
          </a:prstGeom>
          <a:solidFill>
            <a:srgbClr val="5B0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Used </a:t>
            </a:r>
            <a:r>
              <a:rPr b="1" lang="en">
                <a:solidFill>
                  <a:srgbClr val="FFFFFF"/>
                </a:solidFill>
                <a:latin typeface="Roboto"/>
                <a:ea typeface="Roboto"/>
                <a:cs typeface="Roboto"/>
                <a:sym typeface="Roboto"/>
              </a:rPr>
              <a:t>DeepLabCut</a:t>
            </a:r>
            <a:r>
              <a:rPr b="1" lang="en">
                <a:solidFill>
                  <a:srgbClr val="FFFFFF"/>
                </a:solidFill>
                <a:latin typeface="Roboto"/>
                <a:ea typeface="Roboto"/>
                <a:cs typeface="Roboto"/>
                <a:sym typeface="Roboto"/>
              </a:rPr>
              <a:t> to track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and train model</a:t>
            </a:r>
            <a:endParaRPr b="1">
              <a:solidFill>
                <a:srgbClr val="FFFFFF"/>
              </a:solidFill>
              <a:latin typeface="Roboto"/>
              <a:ea typeface="Roboto"/>
              <a:cs typeface="Roboto"/>
              <a:sym typeface="Roboto"/>
            </a:endParaRPr>
          </a:p>
        </p:txBody>
      </p:sp>
      <p:sp>
        <p:nvSpPr>
          <p:cNvPr id="274" name="Google Shape;274;p26"/>
          <p:cNvSpPr/>
          <p:nvPr/>
        </p:nvSpPr>
        <p:spPr>
          <a:xfrm>
            <a:off x="2944204" y="961175"/>
            <a:ext cx="3305700" cy="669000"/>
          </a:xfrm>
          <a:prstGeom prst="chevron">
            <a:avLst>
              <a:gd fmla="val 50000" name="adj"/>
            </a:avLst>
          </a:prstGeom>
          <a:solidFill>
            <a:srgbClr val="85200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Scored video data</a:t>
            </a:r>
            <a:endParaRPr b="1">
              <a:solidFill>
                <a:srgbClr val="FFFFFF"/>
              </a:solidFill>
              <a:latin typeface="Roboto"/>
              <a:ea typeface="Roboto"/>
              <a:cs typeface="Roboto"/>
              <a:sym typeface="Roboto"/>
            </a:endParaRPr>
          </a:p>
        </p:txBody>
      </p:sp>
      <p:grpSp>
        <p:nvGrpSpPr>
          <p:cNvPr id="275" name="Google Shape;275;p26"/>
          <p:cNvGrpSpPr/>
          <p:nvPr/>
        </p:nvGrpSpPr>
        <p:grpSpPr>
          <a:xfrm>
            <a:off x="53350" y="2009575"/>
            <a:ext cx="8721850" cy="2533500"/>
            <a:chOff x="53350" y="2009575"/>
            <a:chExt cx="8721850" cy="2533500"/>
          </a:xfrm>
        </p:grpSpPr>
        <p:pic>
          <p:nvPicPr>
            <p:cNvPr id="276" name="Google Shape;276;p26"/>
            <p:cNvPicPr preferRelativeResize="0"/>
            <p:nvPr/>
          </p:nvPicPr>
          <p:blipFill rotWithShape="1">
            <a:blip r:embed="rId3">
              <a:alphaModFix/>
            </a:blip>
            <a:srcRect b="7334" l="3787" r="11098" t="6272"/>
            <a:stretch/>
          </p:blipFill>
          <p:spPr>
            <a:xfrm>
              <a:off x="53350" y="2009575"/>
              <a:ext cx="7078426" cy="2533500"/>
            </a:xfrm>
            <a:prstGeom prst="rect">
              <a:avLst/>
            </a:prstGeom>
            <a:noFill/>
            <a:ln>
              <a:noFill/>
            </a:ln>
          </p:spPr>
        </p:pic>
        <p:sp>
          <p:nvSpPr>
            <p:cNvPr id="277" name="Google Shape;277;p26"/>
            <p:cNvSpPr txBox="1"/>
            <p:nvPr/>
          </p:nvSpPr>
          <p:spPr>
            <a:xfrm>
              <a:off x="7036100" y="2086375"/>
              <a:ext cx="1739100" cy="23799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b="1" lang="en" sz="1100"/>
                <a:t>ears</a:t>
              </a:r>
              <a:endParaRPr b="1" sz="1100"/>
            </a:p>
            <a:p>
              <a:pPr indent="-298450" lvl="0" marL="457200" rtl="0" algn="l">
                <a:spcBef>
                  <a:spcPts val="0"/>
                </a:spcBef>
                <a:spcAft>
                  <a:spcPts val="0"/>
                </a:spcAft>
                <a:buSzPts val="1100"/>
                <a:buChar char="–"/>
              </a:pPr>
              <a:r>
                <a:rPr b="1" lang="en" sz="1100"/>
                <a:t>eyes</a:t>
              </a:r>
              <a:endParaRPr b="1" sz="1100"/>
            </a:p>
            <a:p>
              <a:pPr indent="-298450" lvl="0" marL="457200" rtl="0" algn="l">
                <a:spcBef>
                  <a:spcPts val="0"/>
                </a:spcBef>
                <a:spcAft>
                  <a:spcPts val="0"/>
                </a:spcAft>
                <a:buSzPts val="1100"/>
                <a:buChar char="–"/>
              </a:pPr>
              <a:r>
                <a:rPr b="1" lang="en" sz="1100"/>
                <a:t>nose tip</a:t>
              </a:r>
              <a:endParaRPr b="1" sz="1100"/>
            </a:p>
            <a:p>
              <a:pPr indent="-298450" lvl="0" marL="457200" rtl="0" algn="l">
                <a:spcBef>
                  <a:spcPts val="0"/>
                </a:spcBef>
                <a:spcAft>
                  <a:spcPts val="0"/>
                </a:spcAft>
                <a:buSzPts val="1100"/>
                <a:buChar char="–"/>
              </a:pPr>
              <a:r>
                <a:rPr b="1" lang="en" sz="1100"/>
                <a:t>nose </a:t>
              </a:r>
              <a:r>
                <a:rPr b="1" lang="en" sz="1100"/>
                <a:t>bulge</a:t>
              </a:r>
              <a:endParaRPr b="1" sz="1100"/>
            </a:p>
            <a:p>
              <a:pPr indent="-298450" lvl="0" marL="457200" rtl="0" algn="l">
                <a:spcBef>
                  <a:spcPts val="0"/>
                </a:spcBef>
                <a:spcAft>
                  <a:spcPts val="0"/>
                </a:spcAft>
                <a:buSzPts val="1100"/>
                <a:buChar char="–"/>
              </a:pPr>
              <a:r>
                <a:rPr b="1" lang="en" sz="1100"/>
                <a:t>nose septum</a:t>
              </a:r>
              <a:endParaRPr b="1" sz="1100"/>
            </a:p>
            <a:p>
              <a:pPr indent="-298450" lvl="0" marL="457200" rtl="0" algn="l">
                <a:spcBef>
                  <a:spcPts val="0"/>
                </a:spcBef>
                <a:spcAft>
                  <a:spcPts val="0"/>
                </a:spcAft>
                <a:buSzPts val="1100"/>
                <a:buChar char="–"/>
              </a:pPr>
              <a:r>
                <a:rPr b="1" lang="en" sz="1100"/>
                <a:t>top mouth </a:t>
              </a:r>
              <a:endParaRPr b="1" sz="1100"/>
            </a:p>
            <a:p>
              <a:pPr indent="-298450" lvl="0" marL="457200" rtl="0" algn="l">
                <a:spcBef>
                  <a:spcPts val="0"/>
                </a:spcBef>
                <a:spcAft>
                  <a:spcPts val="0"/>
                </a:spcAft>
                <a:buSzPts val="1100"/>
                <a:buChar char="–"/>
              </a:pPr>
              <a:r>
                <a:rPr b="1" lang="en" sz="1100"/>
                <a:t>bottom mouth</a:t>
              </a:r>
              <a:endParaRPr b="1" sz="1100"/>
            </a:p>
            <a:p>
              <a:pPr indent="-298450" lvl="0" marL="457200" rtl="0" algn="l">
                <a:spcBef>
                  <a:spcPts val="0"/>
                </a:spcBef>
                <a:spcAft>
                  <a:spcPts val="0"/>
                </a:spcAft>
                <a:buSzPts val="1100"/>
                <a:buChar char="–"/>
              </a:pPr>
              <a:r>
                <a:rPr b="1" lang="en" sz="1100"/>
                <a:t>teeth</a:t>
              </a:r>
              <a:endParaRPr b="1" sz="1100"/>
            </a:p>
            <a:p>
              <a:pPr indent="-298450" lvl="0" marL="457200" rtl="0" algn="l">
                <a:spcBef>
                  <a:spcPts val="0"/>
                </a:spcBef>
                <a:spcAft>
                  <a:spcPts val="0"/>
                </a:spcAft>
                <a:buSzPts val="1100"/>
                <a:buChar char="–"/>
              </a:pPr>
              <a:r>
                <a:rPr b="1" lang="en" sz="1100"/>
                <a:t>nose tip</a:t>
              </a:r>
              <a:endParaRPr b="1" sz="1100"/>
            </a:p>
            <a:p>
              <a:pPr indent="-298450" lvl="0" marL="457200" rtl="0" algn="l">
                <a:spcBef>
                  <a:spcPts val="0"/>
                </a:spcBef>
                <a:spcAft>
                  <a:spcPts val="0"/>
                </a:spcAft>
                <a:buSzPts val="1100"/>
                <a:buChar char="–"/>
              </a:pPr>
              <a:r>
                <a:rPr b="1" lang="en" sz="1100"/>
                <a:t>top mouth</a:t>
              </a:r>
              <a:endParaRPr b="1" sz="1100"/>
            </a:p>
            <a:p>
              <a:pPr indent="-298450" lvl="0" marL="457200" rtl="0" algn="l">
                <a:spcBef>
                  <a:spcPts val="0"/>
                </a:spcBef>
                <a:spcAft>
                  <a:spcPts val="0"/>
                </a:spcAft>
                <a:buSzPts val="1100"/>
                <a:buChar char="–"/>
              </a:pPr>
              <a:r>
                <a:rPr b="1" lang="en" sz="1100"/>
                <a:t>bottom mouth</a:t>
              </a:r>
              <a:endParaRPr b="1" sz="1100"/>
            </a:p>
            <a:p>
              <a:pPr indent="-298450" lvl="0" marL="457200" rtl="0" algn="l">
                <a:spcBef>
                  <a:spcPts val="0"/>
                </a:spcBef>
                <a:spcAft>
                  <a:spcPts val="0"/>
                </a:spcAft>
                <a:buSzPts val="1100"/>
                <a:buChar char="–"/>
              </a:pPr>
              <a:r>
                <a:rPr b="1" lang="en" sz="1100"/>
                <a:t>right corner</a:t>
              </a:r>
              <a:endParaRPr b="1" sz="1100"/>
            </a:p>
            <a:p>
              <a:pPr indent="-298450" lvl="0" marL="457200" rtl="0" algn="l">
                <a:spcBef>
                  <a:spcPts val="0"/>
                </a:spcBef>
                <a:spcAft>
                  <a:spcPts val="0"/>
                </a:spcAft>
                <a:buSzPts val="1100"/>
                <a:buChar char="–"/>
              </a:pPr>
              <a:r>
                <a:rPr b="1" lang="en" sz="1100"/>
                <a:t>left corner</a:t>
              </a:r>
              <a:endParaRPr b="1" sz="1100"/>
            </a:p>
            <a:p>
              <a:pPr indent="-298450" lvl="0" marL="457200" rtl="0" algn="l">
                <a:spcBef>
                  <a:spcPts val="0"/>
                </a:spcBef>
                <a:spcAft>
                  <a:spcPts val="0"/>
                </a:spcAft>
                <a:buSzPts val="1100"/>
                <a:buChar char="–"/>
              </a:pPr>
              <a:r>
                <a:rPr b="1" lang="en" sz="1100"/>
                <a:t>tongue</a:t>
              </a:r>
              <a:endParaRPr b="1" sz="1100"/>
            </a:p>
          </p:txBody>
        </p:sp>
      </p:grpSp>
      <p:sp>
        <p:nvSpPr>
          <p:cNvPr id="278" name="Google Shape;278;p26"/>
          <p:cNvSpPr txBox="1"/>
          <p:nvPr>
            <p:ph type="title"/>
          </p:nvPr>
        </p:nvSpPr>
        <p:spPr>
          <a:xfrm>
            <a:off x="0" y="0"/>
            <a:ext cx="7599000" cy="4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B0F00"/>
                </a:solidFill>
              </a:rPr>
              <a:t>To contribute to this hypothesis:</a:t>
            </a:r>
            <a:endParaRPr b="1">
              <a:solidFill>
                <a:srgbClr val="5B0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282" name="Shape 282"/>
        <p:cNvGrpSpPr/>
        <p:nvPr/>
      </p:nvGrpSpPr>
      <p:grpSpPr>
        <a:xfrm>
          <a:off x="0" y="0"/>
          <a:ext cx="0" cy="0"/>
          <a:chOff x="0" y="0"/>
          <a:chExt cx="0" cy="0"/>
        </a:xfrm>
      </p:grpSpPr>
      <p:sp>
        <p:nvSpPr>
          <p:cNvPr id="283" name="Google Shape;283;p27"/>
          <p:cNvSpPr txBox="1"/>
          <p:nvPr>
            <p:ph type="ctrTitle"/>
          </p:nvPr>
        </p:nvSpPr>
        <p:spPr>
          <a:xfrm>
            <a:off x="311700" y="1408175"/>
            <a:ext cx="8520600" cy="7335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rPr>
              <a:t>Aim 1</a:t>
            </a:r>
            <a:endParaRPr b="1">
              <a:solidFill>
                <a:srgbClr val="FFFFFF"/>
              </a:solidFill>
            </a:endParaRPr>
          </a:p>
        </p:txBody>
      </p:sp>
      <p:sp>
        <p:nvSpPr>
          <p:cNvPr id="284" name="Google Shape;284;p27"/>
          <p:cNvSpPr txBox="1"/>
          <p:nvPr>
            <p:ph idx="1" type="subTitle"/>
          </p:nvPr>
        </p:nvSpPr>
        <p:spPr>
          <a:xfrm>
            <a:off x="311700" y="2178475"/>
            <a:ext cx="8520600" cy="1530000"/>
          </a:xfrm>
          <a:prstGeom prst="rect">
            <a:avLst/>
          </a:prstGeom>
          <a:noFill/>
        </p:spPr>
        <p:txBody>
          <a:bodyPr anchorCtr="0" anchor="t" bIns="91425" lIns="91425" spcFirstLastPara="1" rIns="91425" wrap="square" tIns="91425">
            <a:noAutofit/>
          </a:bodyPr>
          <a:lstStyle/>
          <a:p>
            <a:pPr indent="0" lvl="0" marL="0" rtl="0" algn="ctr">
              <a:spcBef>
                <a:spcPts val="1200"/>
              </a:spcBef>
              <a:spcAft>
                <a:spcPts val="0"/>
              </a:spcAft>
              <a:buNone/>
            </a:pPr>
            <a:r>
              <a:rPr b="1" lang="en">
                <a:solidFill>
                  <a:srgbClr val="FFFFFF"/>
                </a:solidFill>
              </a:rPr>
              <a:t>automate scoring of previous data (gaping, licking, etc) and assess through python machine learning</a:t>
            </a:r>
            <a:endParaRPr b="1">
              <a:solidFill>
                <a:srgbClr val="FFFFFF"/>
              </a:solidFill>
            </a:endParaRPr>
          </a:p>
          <a:p>
            <a:pPr indent="0" lvl="0" marL="0" rtl="0" algn="ctr">
              <a:spcBef>
                <a:spcPts val="1200"/>
              </a:spcBef>
              <a:spcAft>
                <a:spcPts val="0"/>
              </a:spcAft>
              <a:buNone/>
            </a:pPr>
            <a:r>
              <a:t/>
            </a:r>
            <a:endParaRPr b="1">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8" name="Shape 288"/>
        <p:cNvGrpSpPr/>
        <p:nvPr/>
      </p:nvGrpSpPr>
      <p:grpSpPr>
        <a:xfrm>
          <a:off x="0" y="0"/>
          <a:ext cx="0" cy="0"/>
          <a:chOff x="0" y="0"/>
          <a:chExt cx="0" cy="0"/>
        </a:xfrm>
      </p:grpSpPr>
      <p:pic>
        <p:nvPicPr>
          <p:cNvPr id="289" name="Google Shape;289;p28"/>
          <p:cNvPicPr preferRelativeResize="0"/>
          <p:nvPr/>
        </p:nvPicPr>
        <p:blipFill>
          <a:blip r:embed="rId3">
            <a:alphaModFix/>
          </a:blip>
          <a:stretch>
            <a:fillRect/>
          </a:stretch>
        </p:blipFill>
        <p:spPr>
          <a:xfrm>
            <a:off x="3522500" y="795700"/>
            <a:ext cx="5621501" cy="2097700"/>
          </a:xfrm>
          <a:prstGeom prst="rect">
            <a:avLst/>
          </a:prstGeom>
          <a:noFill/>
          <a:ln cap="flat" cmpd="sng" w="19050">
            <a:solidFill>
              <a:srgbClr val="FF0000"/>
            </a:solidFill>
            <a:prstDash val="solid"/>
            <a:round/>
            <a:headEnd len="sm" w="sm" type="none"/>
            <a:tailEnd len="sm" w="sm" type="none"/>
          </a:ln>
        </p:spPr>
      </p:pic>
      <p:pic>
        <p:nvPicPr>
          <p:cNvPr id="290" name="Google Shape;290;p28"/>
          <p:cNvPicPr preferRelativeResize="0"/>
          <p:nvPr/>
        </p:nvPicPr>
        <p:blipFill>
          <a:blip r:embed="rId4">
            <a:alphaModFix/>
          </a:blip>
          <a:stretch>
            <a:fillRect/>
          </a:stretch>
        </p:blipFill>
        <p:spPr>
          <a:xfrm>
            <a:off x="3522500" y="2931563"/>
            <a:ext cx="5621501" cy="2021375"/>
          </a:xfrm>
          <a:prstGeom prst="rect">
            <a:avLst/>
          </a:prstGeom>
          <a:noFill/>
          <a:ln cap="flat" cmpd="sng" w="28575">
            <a:solidFill>
              <a:srgbClr val="3C78D8"/>
            </a:solidFill>
            <a:prstDash val="solid"/>
            <a:round/>
            <a:headEnd len="sm" w="sm" type="none"/>
            <a:tailEnd len="sm" w="sm" type="none"/>
          </a:ln>
        </p:spPr>
      </p:pic>
      <p:sp>
        <p:nvSpPr>
          <p:cNvPr id="291" name="Google Shape;291;p28"/>
          <p:cNvSpPr txBox="1"/>
          <p:nvPr>
            <p:ph type="title"/>
          </p:nvPr>
        </p:nvSpPr>
        <p:spPr>
          <a:xfrm>
            <a:off x="167775" y="213600"/>
            <a:ext cx="3556200" cy="54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CC4125"/>
                </a:solidFill>
              </a:rPr>
              <a:t>With DeepLabCut:</a:t>
            </a:r>
            <a:endParaRPr b="1" sz="2800">
              <a:solidFill>
                <a:srgbClr val="CC4125"/>
              </a:solidFill>
            </a:endParaRPr>
          </a:p>
        </p:txBody>
      </p:sp>
      <p:pic>
        <p:nvPicPr>
          <p:cNvPr id="292" name="Google Shape;292;p28"/>
          <p:cNvPicPr preferRelativeResize="0"/>
          <p:nvPr/>
        </p:nvPicPr>
        <p:blipFill rotWithShape="1">
          <a:blip r:embed="rId5">
            <a:alphaModFix/>
          </a:blip>
          <a:srcRect b="52694" l="51196" r="7472" t="0"/>
          <a:stretch/>
        </p:blipFill>
        <p:spPr>
          <a:xfrm>
            <a:off x="1767400" y="2931555"/>
            <a:ext cx="2017549" cy="2021376"/>
          </a:xfrm>
          <a:prstGeom prst="rect">
            <a:avLst/>
          </a:prstGeom>
          <a:noFill/>
          <a:ln cap="flat" cmpd="sng" w="28575">
            <a:solidFill>
              <a:srgbClr val="3C78D8"/>
            </a:solidFill>
            <a:prstDash val="solid"/>
            <a:round/>
            <a:headEnd len="sm" w="sm" type="none"/>
            <a:tailEnd len="sm" w="sm" type="none"/>
          </a:ln>
        </p:spPr>
      </p:pic>
      <p:pic>
        <p:nvPicPr>
          <p:cNvPr id="293" name="Google Shape;293;p28"/>
          <p:cNvPicPr preferRelativeResize="0"/>
          <p:nvPr/>
        </p:nvPicPr>
        <p:blipFill rotWithShape="1">
          <a:blip r:embed="rId5">
            <a:alphaModFix/>
          </a:blip>
          <a:srcRect b="0" l="51325" r="4279" t="45109"/>
          <a:stretch/>
        </p:blipFill>
        <p:spPr>
          <a:xfrm>
            <a:off x="1767400" y="795700"/>
            <a:ext cx="2017549" cy="2097701"/>
          </a:xfrm>
          <a:prstGeom prst="rect">
            <a:avLst/>
          </a:prstGeom>
          <a:noFill/>
          <a:ln cap="flat" cmpd="sng" w="19050">
            <a:solidFill>
              <a:srgbClr val="FF0000"/>
            </a:solidFill>
            <a:prstDash val="solid"/>
            <a:round/>
            <a:headEnd len="sm" w="sm" type="none"/>
            <a:tailEnd len="sm" w="sm" type="none"/>
          </a:ln>
        </p:spPr>
      </p:pic>
      <p:sp>
        <p:nvSpPr>
          <p:cNvPr id="294" name="Google Shape;294;p28"/>
          <p:cNvSpPr txBox="1"/>
          <p:nvPr/>
        </p:nvSpPr>
        <p:spPr>
          <a:xfrm>
            <a:off x="91575" y="3437950"/>
            <a:ext cx="15231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L</a:t>
            </a:r>
            <a:r>
              <a:rPr b="1" lang="en" sz="1800">
                <a:solidFill>
                  <a:srgbClr val="FFFFFF"/>
                </a:solidFill>
              </a:rPr>
              <a:t>icking behavior,</a:t>
            </a:r>
            <a:endParaRPr b="1" sz="1800">
              <a:solidFill>
                <a:srgbClr val="FFFFFF"/>
              </a:solidFill>
            </a:endParaRPr>
          </a:p>
          <a:p>
            <a:pPr indent="0" lvl="0" marL="0" rtl="0" algn="l">
              <a:spcBef>
                <a:spcPts val="0"/>
              </a:spcBef>
              <a:spcAft>
                <a:spcPts val="0"/>
              </a:spcAft>
              <a:buNone/>
            </a:pPr>
            <a:r>
              <a:rPr b="1" lang="en" sz="1800">
                <a:solidFill>
                  <a:srgbClr val="FFFFFF"/>
                </a:solidFill>
              </a:rPr>
              <a:t>sucrose-like</a:t>
            </a:r>
            <a:endParaRPr b="1" sz="1800">
              <a:solidFill>
                <a:srgbClr val="FFFFFF"/>
              </a:solidFill>
            </a:endParaRPr>
          </a:p>
        </p:txBody>
      </p:sp>
      <p:sp>
        <p:nvSpPr>
          <p:cNvPr id="295" name="Google Shape;295;p28"/>
          <p:cNvSpPr txBox="1"/>
          <p:nvPr/>
        </p:nvSpPr>
        <p:spPr>
          <a:xfrm>
            <a:off x="91575" y="1402025"/>
            <a:ext cx="15231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Gaping </a:t>
            </a:r>
            <a:r>
              <a:rPr b="1" lang="en" sz="1800">
                <a:solidFill>
                  <a:srgbClr val="FFFFFF"/>
                </a:solidFill>
              </a:rPr>
              <a:t>behavior,</a:t>
            </a:r>
            <a:endParaRPr b="1" sz="1800">
              <a:solidFill>
                <a:srgbClr val="FFFFFF"/>
              </a:solidFill>
            </a:endParaRPr>
          </a:p>
          <a:p>
            <a:pPr indent="0" lvl="0" marL="0" rtl="0" algn="l">
              <a:spcBef>
                <a:spcPts val="0"/>
              </a:spcBef>
              <a:spcAft>
                <a:spcPts val="0"/>
              </a:spcAft>
              <a:buNone/>
            </a:pPr>
            <a:r>
              <a:rPr b="1" lang="en" sz="1800">
                <a:solidFill>
                  <a:srgbClr val="FFFFFF"/>
                </a:solidFill>
              </a:rPr>
              <a:t>quinine-like</a:t>
            </a:r>
            <a:endParaRPr b="1" sz="1800">
              <a:solidFill>
                <a:srgbClr val="FFFFFF"/>
              </a:solidFill>
            </a:endParaRPr>
          </a:p>
        </p:txBody>
      </p:sp>
      <p:grpSp>
        <p:nvGrpSpPr>
          <p:cNvPr id="296" name="Google Shape;296;p28"/>
          <p:cNvGrpSpPr/>
          <p:nvPr/>
        </p:nvGrpSpPr>
        <p:grpSpPr>
          <a:xfrm>
            <a:off x="-50" y="4931025"/>
            <a:ext cx="9144075" cy="212475"/>
            <a:chOff x="0" y="4930950"/>
            <a:chExt cx="9144075" cy="212475"/>
          </a:xfrm>
        </p:grpSpPr>
        <p:sp>
          <p:nvSpPr>
            <p:cNvPr id="297" name="Google Shape;297;p28"/>
            <p:cNvSpPr/>
            <p:nvPr/>
          </p:nvSpPr>
          <p:spPr>
            <a:xfrm>
              <a:off x="0" y="4930950"/>
              <a:ext cx="9144000" cy="212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nvSpPr>
          <p:spPr>
            <a:xfrm>
              <a:off x="8218275" y="4945125"/>
              <a:ext cx="925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1</a:t>
              </a:r>
              <a:endParaRPr b="1">
                <a:solidFill>
                  <a:srgbClr val="FFFFFF"/>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2" name="Shape 302"/>
        <p:cNvGrpSpPr/>
        <p:nvPr/>
      </p:nvGrpSpPr>
      <p:grpSpPr>
        <a:xfrm>
          <a:off x="0" y="0"/>
          <a:ext cx="0" cy="0"/>
          <a:chOff x="0" y="0"/>
          <a:chExt cx="0" cy="0"/>
        </a:xfrm>
      </p:grpSpPr>
      <p:sp>
        <p:nvSpPr>
          <p:cNvPr id="303" name="Google Shape;303;p29"/>
          <p:cNvSpPr txBox="1"/>
          <p:nvPr>
            <p:ph type="title"/>
          </p:nvPr>
        </p:nvSpPr>
        <p:spPr>
          <a:xfrm>
            <a:off x="155875" y="126300"/>
            <a:ext cx="3502800" cy="14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DeepLabCut can automatically track reactivity behavior</a:t>
            </a:r>
            <a:endParaRPr b="1">
              <a:solidFill>
                <a:srgbClr val="CC4125"/>
              </a:solidFill>
            </a:endParaRPr>
          </a:p>
        </p:txBody>
      </p:sp>
      <p:sp>
        <p:nvSpPr>
          <p:cNvPr id="304" name="Google Shape;304;p29"/>
          <p:cNvSpPr txBox="1"/>
          <p:nvPr>
            <p:ph idx="1" type="body"/>
          </p:nvPr>
        </p:nvSpPr>
        <p:spPr>
          <a:xfrm>
            <a:off x="4639300" y="863550"/>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29" title="2020_05_14_aaa_d02_deplete_aaa04_trial12DLC_resnet50_tr-projectOct23shuffle1_750000_labeled.mp4">
            <a:hlinkClick r:id="rId3"/>
          </p:cNvPr>
          <p:cNvPicPr preferRelativeResize="0"/>
          <p:nvPr/>
        </p:nvPicPr>
        <p:blipFill>
          <a:blip r:embed="rId4">
            <a:alphaModFix/>
          </a:blip>
          <a:stretch>
            <a:fillRect/>
          </a:stretch>
        </p:blipFill>
        <p:spPr>
          <a:xfrm>
            <a:off x="4327600" y="1475750"/>
            <a:ext cx="4572000" cy="3429000"/>
          </a:xfrm>
          <a:prstGeom prst="rect">
            <a:avLst/>
          </a:prstGeom>
          <a:noFill/>
          <a:ln>
            <a:noFill/>
          </a:ln>
        </p:spPr>
      </p:pic>
      <p:pic>
        <p:nvPicPr>
          <p:cNvPr id="306" name="Google Shape;306;p29" title="2020_05_14_aaa_d02_deplete_aaa04_trial12.avi">
            <a:hlinkClick r:id="rId5"/>
          </p:cNvPr>
          <p:cNvPicPr preferRelativeResize="0"/>
          <p:nvPr/>
        </p:nvPicPr>
        <p:blipFill>
          <a:blip r:embed="rId6">
            <a:alphaModFix/>
          </a:blip>
          <a:stretch>
            <a:fillRect/>
          </a:stretch>
        </p:blipFill>
        <p:spPr>
          <a:xfrm>
            <a:off x="4327599" y="183000"/>
            <a:ext cx="4572000" cy="1796145"/>
          </a:xfrm>
          <a:prstGeom prst="rect">
            <a:avLst/>
          </a:prstGeom>
          <a:noFill/>
          <a:ln>
            <a:noFill/>
          </a:ln>
        </p:spPr>
      </p:pic>
      <p:sp>
        <p:nvSpPr>
          <p:cNvPr id="307" name="Google Shape;307;p29"/>
          <p:cNvSpPr/>
          <p:nvPr/>
        </p:nvSpPr>
        <p:spPr>
          <a:xfrm>
            <a:off x="0" y="4930950"/>
            <a:ext cx="9144000" cy="2124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txBox="1"/>
          <p:nvPr/>
        </p:nvSpPr>
        <p:spPr>
          <a:xfrm>
            <a:off x="8218275" y="4945125"/>
            <a:ext cx="925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1</a:t>
            </a:r>
            <a:endParaRPr b="1">
              <a:solidFill>
                <a:srgbClr val="FFFFFF"/>
              </a:solidFill>
            </a:endParaRPr>
          </a:p>
        </p:txBody>
      </p:sp>
      <p:grpSp>
        <p:nvGrpSpPr>
          <p:cNvPr id="309" name="Google Shape;309;p29"/>
          <p:cNvGrpSpPr/>
          <p:nvPr/>
        </p:nvGrpSpPr>
        <p:grpSpPr>
          <a:xfrm>
            <a:off x="0" y="4930950"/>
            <a:ext cx="9144075" cy="212475"/>
            <a:chOff x="0" y="4930950"/>
            <a:chExt cx="9144075" cy="212475"/>
          </a:xfrm>
        </p:grpSpPr>
        <p:sp>
          <p:nvSpPr>
            <p:cNvPr id="310" name="Google Shape;310;p29"/>
            <p:cNvSpPr/>
            <p:nvPr/>
          </p:nvSpPr>
          <p:spPr>
            <a:xfrm>
              <a:off x="0" y="4930950"/>
              <a:ext cx="9144000" cy="212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txBox="1"/>
            <p:nvPr/>
          </p:nvSpPr>
          <p:spPr>
            <a:xfrm>
              <a:off x="8218275" y="4945125"/>
              <a:ext cx="925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1</a:t>
              </a:r>
              <a:endParaRPr b="1">
                <a:solidFill>
                  <a:srgbClr val="FFFF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135550" y="9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B0F00"/>
                </a:solidFill>
              </a:rPr>
              <a:t>Through Python ML</a:t>
            </a:r>
            <a:endParaRPr b="1" sz="3000">
              <a:solidFill>
                <a:srgbClr val="5B0F00"/>
              </a:solidFill>
            </a:endParaRPr>
          </a:p>
        </p:txBody>
      </p:sp>
      <p:sp>
        <p:nvSpPr>
          <p:cNvPr id="317" name="Google Shape;317;p30"/>
          <p:cNvSpPr/>
          <p:nvPr/>
        </p:nvSpPr>
        <p:spPr>
          <a:xfrm rot="5400000">
            <a:off x="3967200" y="-1784800"/>
            <a:ext cx="1209600" cy="8067300"/>
          </a:xfrm>
          <a:prstGeom prst="rect">
            <a:avLst/>
          </a:prstGeom>
          <a:gradFill>
            <a:gsLst>
              <a:gs pos="0">
                <a:srgbClr val="0000FF"/>
              </a:gs>
              <a:gs pos="100000">
                <a:srgbClr val="FF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txBox="1"/>
          <p:nvPr/>
        </p:nvSpPr>
        <p:spPr>
          <a:xfrm>
            <a:off x="690750" y="2008100"/>
            <a:ext cx="2419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rPr>
              <a:t>QUININE?</a:t>
            </a:r>
            <a:endParaRPr b="1" sz="2500">
              <a:solidFill>
                <a:srgbClr val="FFFFFF"/>
              </a:solidFill>
            </a:endParaRPr>
          </a:p>
        </p:txBody>
      </p:sp>
      <p:sp>
        <p:nvSpPr>
          <p:cNvPr id="319" name="Google Shape;319;p30"/>
          <p:cNvSpPr txBox="1"/>
          <p:nvPr/>
        </p:nvSpPr>
        <p:spPr>
          <a:xfrm>
            <a:off x="6034050" y="2008100"/>
            <a:ext cx="2419200" cy="48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500">
                <a:solidFill>
                  <a:srgbClr val="FFFFFF"/>
                </a:solidFill>
              </a:rPr>
              <a:t>SUCROSE?</a:t>
            </a:r>
            <a:endParaRPr b="1" sz="2500">
              <a:solidFill>
                <a:srgbClr val="FFFFFF"/>
              </a:solidFill>
            </a:endParaRPr>
          </a:p>
        </p:txBody>
      </p:sp>
      <p:sp>
        <p:nvSpPr>
          <p:cNvPr id="320" name="Google Shape;320;p30"/>
          <p:cNvSpPr/>
          <p:nvPr/>
        </p:nvSpPr>
        <p:spPr>
          <a:xfrm>
            <a:off x="0" y="4930950"/>
            <a:ext cx="9144000" cy="2124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txBox="1"/>
          <p:nvPr/>
        </p:nvSpPr>
        <p:spPr>
          <a:xfrm>
            <a:off x="8218275" y="4945125"/>
            <a:ext cx="925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1</a:t>
            </a:r>
            <a:endParaRPr b="1">
              <a:solidFill>
                <a:srgbClr val="FFFFFF"/>
              </a:solidFill>
            </a:endParaRPr>
          </a:p>
        </p:txBody>
      </p:sp>
      <p:grpSp>
        <p:nvGrpSpPr>
          <p:cNvPr id="322" name="Google Shape;322;p30"/>
          <p:cNvGrpSpPr/>
          <p:nvPr/>
        </p:nvGrpSpPr>
        <p:grpSpPr>
          <a:xfrm>
            <a:off x="0" y="4930950"/>
            <a:ext cx="9144075" cy="212475"/>
            <a:chOff x="0" y="4930950"/>
            <a:chExt cx="9144075" cy="212475"/>
          </a:xfrm>
        </p:grpSpPr>
        <p:sp>
          <p:nvSpPr>
            <p:cNvPr id="323" name="Google Shape;323;p30"/>
            <p:cNvSpPr/>
            <p:nvPr/>
          </p:nvSpPr>
          <p:spPr>
            <a:xfrm>
              <a:off x="0" y="4930950"/>
              <a:ext cx="9144000" cy="212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txBox="1"/>
            <p:nvPr/>
          </p:nvSpPr>
          <p:spPr>
            <a:xfrm>
              <a:off x="8218275" y="4945125"/>
              <a:ext cx="925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1</a:t>
              </a:r>
              <a:endParaRPr b="1">
                <a:solidFill>
                  <a:srgbClr val="FFFFFF"/>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 name="Shape 328"/>
        <p:cNvGrpSpPr/>
        <p:nvPr/>
      </p:nvGrpSpPr>
      <p:grpSpPr>
        <a:xfrm>
          <a:off x="0" y="0"/>
          <a:ext cx="0" cy="0"/>
          <a:chOff x="0" y="0"/>
          <a:chExt cx="0" cy="0"/>
        </a:xfrm>
      </p:grpSpPr>
      <p:sp>
        <p:nvSpPr>
          <p:cNvPr id="329" name="Google Shape;329;p31"/>
          <p:cNvSpPr txBox="1"/>
          <p:nvPr>
            <p:ph type="title"/>
          </p:nvPr>
        </p:nvSpPr>
        <p:spPr>
          <a:xfrm>
            <a:off x="66850" y="59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02017"/>
                </a:solidFill>
              </a:rPr>
              <a:t>ML </a:t>
            </a:r>
            <a:r>
              <a:rPr b="1" lang="en">
                <a:solidFill>
                  <a:srgbClr val="802017"/>
                </a:solidFill>
              </a:rPr>
              <a:t>Classification workflow:</a:t>
            </a:r>
            <a:endParaRPr b="1">
              <a:solidFill>
                <a:srgbClr val="802017"/>
              </a:solidFill>
            </a:endParaRPr>
          </a:p>
        </p:txBody>
      </p:sp>
      <p:grpSp>
        <p:nvGrpSpPr>
          <p:cNvPr id="330" name="Google Shape;330;p31"/>
          <p:cNvGrpSpPr/>
          <p:nvPr/>
        </p:nvGrpSpPr>
        <p:grpSpPr>
          <a:xfrm>
            <a:off x="188498" y="814552"/>
            <a:ext cx="8429700" cy="731700"/>
            <a:chOff x="-418114" y="880977"/>
            <a:chExt cx="8429700" cy="731700"/>
          </a:xfrm>
        </p:grpSpPr>
        <p:sp>
          <p:nvSpPr>
            <p:cNvPr id="331" name="Google Shape;331;p31"/>
            <p:cNvSpPr txBox="1"/>
            <p:nvPr/>
          </p:nvSpPr>
          <p:spPr>
            <a:xfrm>
              <a:off x="-418114" y="931175"/>
              <a:ext cx="3207900" cy="629700"/>
            </a:xfrm>
            <a:prstGeom prst="rect">
              <a:avLst/>
            </a:prstGeom>
            <a:noFill/>
            <a:ln>
              <a:noFill/>
            </a:ln>
          </p:spPr>
          <p:txBody>
            <a:bodyPr anchorCtr="0" anchor="ctr" bIns="45700" lIns="91425" spcFirstLastPara="1" rIns="91425" wrap="square" tIns="45700">
              <a:noAutofit/>
            </a:bodyPr>
            <a:lstStyle/>
            <a:p>
              <a:pPr indent="-355600" lvl="0" marL="457200" rtl="0" algn="r">
                <a:lnSpc>
                  <a:spcPct val="90000"/>
                </a:lnSpc>
                <a:spcBef>
                  <a:spcPts val="0"/>
                </a:spcBef>
                <a:spcAft>
                  <a:spcPts val="0"/>
                </a:spcAft>
                <a:buClr>
                  <a:srgbClr val="5B0F00"/>
                </a:buClr>
                <a:buSzPts val="2000"/>
                <a:buFont typeface="Roboto"/>
                <a:buAutoNum type="arabicPeriod"/>
              </a:pPr>
              <a:r>
                <a:rPr b="1" lang="en" sz="2000">
                  <a:solidFill>
                    <a:srgbClr val="5B0F00"/>
                  </a:solidFill>
                  <a:latin typeface="Roboto"/>
                  <a:ea typeface="Roboto"/>
                  <a:cs typeface="Roboto"/>
                  <a:sym typeface="Roboto"/>
                </a:rPr>
                <a:t>Setup Foundation</a:t>
              </a:r>
              <a:r>
                <a:rPr b="1" lang="en" sz="2000">
                  <a:solidFill>
                    <a:srgbClr val="5B0F00"/>
                  </a:solidFill>
                  <a:latin typeface="Roboto"/>
                  <a:ea typeface="Roboto"/>
                  <a:cs typeface="Roboto"/>
                  <a:sym typeface="Roboto"/>
                </a:rPr>
                <a:t> </a:t>
              </a:r>
              <a:endParaRPr b="1" sz="2000">
                <a:solidFill>
                  <a:srgbClr val="5B0F00"/>
                </a:solidFill>
                <a:latin typeface="Roboto"/>
                <a:ea typeface="Roboto"/>
                <a:cs typeface="Roboto"/>
                <a:sym typeface="Roboto"/>
              </a:endParaRPr>
            </a:p>
          </p:txBody>
        </p:sp>
        <p:sp>
          <p:nvSpPr>
            <p:cNvPr id="332" name="Google Shape;332;p31"/>
            <p:cNvSpPr/>
            <p:nvPr/>
          </p:nvSpPr>
          <p:spPr>
            <a:xfrm>
              <a:off x="2789785" y="880977"/>
              <a:ext cx="5221800" cy="731700"/>
            </a:xfrm>
            <a:prstGeom prst="rect">
              <a:avLst/>
            </a:prstGeom>
            <a:solidFill>
              <a:srgbClr val="5B0F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000"/>
            </a:p>
          </p:txBody>
        </p:sp>
        <p:sp>
          <p:nvSpPr>
            <p:cNvPr id="333" name="Google Shape;333;p31"/>
            <p:cNvSpPr txBox="1"/>
            <p:nvPr/>
          </p:nvSpPr>
          <p:spPr>
            <a:xfrm>
              <a:off x="2914401" y="965250"/>
              <a:ext cx="4989300" cy="575400"/>
            </a:xfrm>
            <a:prstGeom prst="rect">
              <a:avLst/>
            </a:prstGeom>
            <a:solidFill>
              <a:srgbClr val="5B0F00"/>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rgbClr val="FFFFFF"/>
                  </a:solidFill>
                  <a:latin typeface="Roboto"/>
                  <a:ea typeface="Roboto"/>
                  <a:cs typeface="Roboto"/>
                  <a:sym typeface="Roboto"/>
                </a:rPr>
                <a:t>Each perspective is treated as one mouse w/ independent markers from the other</a:t>
              </a:r>
              <a:endParaRPr>
                <a:solidFill>
                  <a:srgbClr val="FFFFFF"/>
                </a:solidFill>
                <a:latin typeface="Roboto"/>
                <a:ea typeface="Roboto"/>
                <a:cs typeface="Roboto"/>
                <a:sym typeface="Roboto"/>
              </a:endParaRPr>
            </a:p>
          </p:txBody>
        </p:sp>
      </p:grpSp>
      <p:grpSp>
        <p:nvGrpSpPr>
          <p:cNvPr id="334" name="Google Shape;334;p31"/>
          <p:cNvGrpSpPr/>
          <p:nvPr/>
        </p:nvGrpSpPr>
        <p:grpSpPr>
          <a:xfrm>
            <a:off x="242376" y="1622713"/>
            <a:ext cx="8014424" cy="731700"/>
            <a:chOff x="-364236" y="1765338"/>
            <a:chExt cx="8014424" cy="731700"/>
          </a:xfrm>
        </p:grpSpPr>
        <p:sp>
          <p:nvSpPr>
            <p:cNvPr id="335" name="Google Shape;335;p31"/>
            <p:cNvSpPr txBox="1"/>
            <p:nvPr/>
          </p:nvSpPr>
          <p:spPr>
            <a:xfrm>
              <a:off x="-364236" y="1815550"/>
              <a:ext cx="31542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2000">
                  <a:solidFill>
                    <a:srgbClr val="85200C"/>
                  </a:solidFill>
                  <a:latin typeface="Roboto"/>
                  <a:ea typeface="Roboto"/>
                  <a:cs typeface="Roboto"/>
                  <a:sym typeface="Roboto"/>
                </a:rPr>
                <a:t>2. Collect Features</a:t>
              </a:r>
              <a:endParaRPr b="1" sz="2000">
                <a:solidFill>
                  <a:srgbClr val="85200C"/>
                </a:solidFill>
                <a:latin typeface="Roboto"/>
                <a:ea typeface="Roboto"/>
                <a:cs typeface="Roboto"/>
                <a:sym typeface="Roboto"/>
              </a:endParaRPr>
            </a:p>
          </p:txBody>
        </p:sp>
        <p:sp>
          <p:nvSpPr>
            <p:cNvPr id="336" name="Google Shape;336;p31"/>
            <p:cNvSpPr/>
            <p:nvPr/>
          </p:nvSpPr>
          <p:spPr>
            <a:xfrm>
              <a:off x="2789787" y="1765338"/>
              <a:ext cx="4860300" cy="731700"/>
            </a:xfrm>
            <a:prstGeom prst="rect">
              <a:avLst/>
            </a:prstGeom>
            <a:solidFill>
              <a:srgbClr val="85200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000"/>
            </a:p>
          </p:txBody>
        </p:sp>
        <p:sp>
          <p:nvSpPr>
            <p:cNvPr id="337" name="Google Shape;337;p31"/>
            <p:cNvSpPr txBox="1"/>
            <p:nvPr/>
          </p:nvSpPr>
          <p:spPr>
            <a:xfrm>
              <a:off x="2914388" y="1815550"/>
              <a:ext cx="4735800" cy="629700"/>
            </a:xfrm>
            <a:prstGeom prst="rect">
              <a:avLst/>
            </a:prstGeom>
            <a:solidFill>
              <a:srgbClr val="85200C"/>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rgbClr val="FFFFFF"/>
                  </a:solidFill>
                  <a:latin typeface="Roboto"/>
                  <a:ea typeface="Roboto"/>
                  <a:cs typeface="Roboto"/>
                  <a:sym typeface="Roboto"/>
                </a:rPr>
                <a:t>Position/time data→ Target data→ features for classification</a:t>
              </a:r>
              <a:endParaRPr>
                <a:solidFill>
                  <a:srgbClr val="FFFFFF"/>
                </a:solidFill>
                <a:latin typeface="Roboto"/>
                <a:ea typeface="Roboto"/>
                <a:cs typeface="Roboto"/>
                <a:sym typeface="Roboto"/>
              </a:endParaRPr>
            </a:p>
          </p:txBody>
        </p:sp>
      </p:grpSp>
      <p:grpSp>
        <p:nvGrpSpPr>
          <p:cNvPr id="338" name="Google Shape;338;p31"/>
          <p:cNvGrpSpPr/>
          <p:nvPr/>
        </p:nvGrpSpPr>
        <p:grpSpPr>
          <a:xfrm>
            <a:off x="606601" y="3269100"/>
            <a:ext cx="6767982" cy="731700"/>
            <a:chOff x="0" y="2649713"/>
            <a:chExt cx="7117449" cy="731700"/>
          </a:xfrm>
        </p:grpSpPr>
        <p:sp>
          <p:nvSpPr>
            <p:cNvPr id="339" name="Google Shape;339;p31"/>
            <p:cNvSpPr txBox="1"/>
            <p:nvPr/>
          </p:nvSpPr>
          <p:spPr>
            <a:xfrm>
              <a:off x="0" y="2696625"/>
              <a:ext cx="27897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2000">
                  <a:solidFill>
                    <a:srgbClr val="CC4125"/>
                  </a:solidFill>
                  <a:latin typeface="Roboto"/>
                  <a:ea typeface="Roboto"/>
                  <a:cs typeface="Roboto"/>
                  <a:sym typeface="Roboto"/>
                </a:rPr>
                <a:t>4. Training </a:t>
              </a:r>
              <a:endParaRPr b="1" sz="2000">
                <a:solidFill>
                  <a:srgbClr val="CC4125"/>
                </a:solidFill>
                <a:latin typeface="Roboto"/>
                <a:ea typeface="Roboto"/>
                <a:cs typeface="Roboto"/>
                <a:sym typeface="Roboto"/>
              </a:endParaRPr>
            </a:p>
          </p:txBody>
        </p:sp>
        <p:sp>
          <p:nvSpPr>
            <p:cNvPr id="340" name="Google Shape;340;p31"/>
            <p:cNvSpPr/>
            <p:nvPr/>
          </p:nvSpPr>
          <p:spPr>
            <a:xfrm>
              <a:off x="2931249" y="2649713"/>
              <a:ext cx="4186200" cy="731700"/>
            </a:xfrm>
            <a:prstGeom prst="rect">
              <a:avLst/>
            </a:prstGeom>
            <a:solidFill>
              <a:srgbClr val="CC412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000"/>
            </a:p>
          </p:txBody>
        </p:sp>
        <p:sp>
          <p:nvSpPr>
            <p:cNvPr id="341" name="Google Shape;341;p31"/>
            <p:cNvSpPr txBox="1"/>
            <p:nvPr/>
          </p:nvSpPr>
          <p:spPr>
            <a:xfrm>
              <a:off x="3056472" y="2696638"/>
              <a:ext cx="39627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rgbClr val="FFFFFF"/>
                  </a:solidFill>
                  <a:latin typeface="Roboto"/>
                  <a:ea typeface="Roboto"/>
                  <a:cs typeface="Roboto"/>
                  <a:sym typeface="Roboto"/>
                </a:rPr>
                <a:t>80% sucrose quinine trials &amp; repeated for 100 iterations</a:t>
              </a:r>
              <a:endParaRPr>
                <a:solidFill>
                  <a:srgbClr val="FFFFFF"/>
                </a:solidFill>
                <a:latin typeface="Roboto"/>
                <a:ea typeface="Roboto"/>
                <a:cs typeface="Roboto"/>
                <a:sym typeface="Roboto"/>
              </a:endParaRPr>
            </a:p>
          </p:txBody>
        </p:sp>
      </p:grpSp>
      <p:sp>
        <p:nvSpPr>
          <p:cNvPr id="342" name="Google Shape;342;p31"/>
          <p:cNvSpPr txBox="1"/>
          <p:nvPr/>
        </p:nvSpPr>
        <p:spPr>
          <a:xfrm>
            <a:off x="8218275" y="4945125"/>
            <a:ext cx="925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1</a:t>
            </a:r>
            <a:endParaRPr b="1">
              <a:solidFill>
                <a:srgbClr val="FFFFFF"/>
              </a:solidFill>
            </a:endParaRPr>
          </a:p>
        </p:txBody>
      </p:sp>
      <p:grpSp>
        <p:nvGrpSpPr>
          <p:cNvPr id="343" name="Google Shape;343;p31"/>
          <p:cNvGrpSpPr/>
          <p:nvPr/>
        </p:nvGrpSpPr>
        <p:grpSpPr>
          <a:xfrm>
            <a:off x="0" y="4930950"/>
            <a:ext cx="9144075" cy="212475"/>
            <a:chOff x="0" y="4930950"/>
            <a:chExt cx="9144075" cy="212475"/>
          </a:xfrm>
        </p:grpSpPr>
        <p:sp>
          <p:nvSpPr>
            <p:cNvPr id="344" name="Google Shape;344;p31"/>
            <p:cNvSpPr/>
            <p:nvPr/>
          </p:nvSpPr>
          <p:spPr>
            <a:xfrm>
              <a:off x="0" y="4930950"/>
              <a:ext cx="9144000" cy="212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txBox="1"/>
            <p:nvPr/>
          </p:nvSpPr>
          <p:spPr>
            <a:xfrm>
              <a:off x="8218275" y="4945125"/>
              <a:ext cx="925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1</a:t>
              </a:r>
              <a:endParaRPr b="1">
                <a:solidFill>
                  <a:srgbClr val="FFFFFF"/>
                </a:solidFill>
              </a:endParaRPr>
            </a:p>
          </p:txBody>
        </p:sp>
      </p:grpSp>
      <p:grpSp>
        <p:nvGrpSpPr>
          <p:cNvPr id="346" name="Google Shape;346;p31"/>
          <p:cNvGrpSpPr/>
          <p:nvPr/>
        </p:nvGrpSpPr>
        <p:grpSpPr>
          <a:xfrm>
            <a:off x="188500" y="4100025"/>
            <a:ext cx="6871450" cy="731700"/>
            <a:chOff x="-418712" y="2649725"/>
            <a:chExt cx="6871450" cy="731700"/>
          </a:xfrm>
        </p:grpSpPr>
        <p:sp>
          <p:nvSpPr>
            <p:cNvPr id="347" name="Google Shape;347;p31"/>
            <p:cNvSpPr txBox="1"/>
            <p:nvPr/>
          </p:nvSpPr>
          <p:spPr>
            <a:xfrm>
              <a:off x="-418712" y="2696625"/>
              <a:ext cx="32085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2000">
                  <a:solidFill>
                    <a:srgbClr val="DD7E6B"/>
                  </a:solidFill>
                  <a:latin typeface="Roboto"/>
                  <a:ea typeface="Roboto"/>
                  <a:cs typeface="Roboto"/>
                  <a:sym typeface="Roboto"/>
                </a:rPr>
                <a:t>5. Test</a:t>
              </a:r>
              <a:r>
                <a:rPr b="1" lang="en" sz="2000">
                  <a:solidFill>
                    <a:srgbClr val="DD7E6B"/>
                  </a:solidFill>
                  <a:latin typeface="Roboto"/>
                  <a:ea typeface="Roboto"/>
                  <a:cs typeface="Roboto"/>
                  <a:sym typeface="Roboto"/>
                </a:rPr>
                <a:t> </a:t>
              </a:r>
              <a:endParaRPr b="1" sz="2000">
                <a:solidFill>
                  <a:srgbClr val="DD7E6B"/>
                </a:solidFill>
                <a:latin typeface="Roboto"/>
                <a:ea typeface="Roboto"/>
                <a:cs typeface="Roboto"/>
                <a:sym typeface="Roboto"/>
              </a:endParaRPr>
            </a:p>
          </p:txBody>
        </p:sp>
        <p:sp>
          <p:nvSpPr>
            <p:cNvPr id="348" name="Google Shape;348;p31"/>
            <p:cNvSpPr/>
            <p:nvPr/>
          </p:nvSpPr>
          <p:spPr>
            <a:xfrm>
              <a:off x="2789687" y="2649725"/>
              <a:ext cx="3663000" cy="731700"/>
            </a:xfrm>
            <a:prstGeom prst="rect">
              <a:avLst/>
            </a:prstGeom>
            <a:solidFill>
              <a:srgbClr val="DD7E6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000"/>
            </a:p>
          </p:txBody>
        </p:sp>
        <p:sp>
          <p:nvSpPr>
            <p:cNvPr id="349" name="Google Shape;349;p31"/>
            <p:cNvSpPr txBox="1"/>
            <p:nvPr/>
          </p:nvSpPr>
          <p:spPr>
            <a:xfrm>
              <a:off x="2982338" y="2696650"/>
              <a:ext cx="3470400" cy="629700"/>
            </a:xfrm>
            <a:prstGeom prst="rect">
              <a:avLst/>
            </a:prstGeom>
            <a:solidFill>
              <a:srgbClr val="DD7E6B"/>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rgbClr val="FFFFFF"/>
                  </a:solidFill>
                  <a:latin typeface="Roboto"/>
                  <a:ea typeface="Roboto"/>
                  <a:cs typeface="Roboto"/>
                  <a:sym typeface="Roboto"/>
                </a:rPr>
                <a:t>Test accuracy of  20% sucrose/quinine test data → tastant scale</a:t>
              </a:r>
              <a:endParaRPr>
                <a:solidFill>
                  <a:srgbClr val="FFFFFF"/>
                </a:solidFill>
                <a:latin typeface="Roboto"/>
                <a:ea typeface="Roboto"/>
                <a:cs typeface="Roboto"/>
                <a:sym typeface="Roboto"/>
              </a:endParaRPr>
            </a:p>
          </p:txBody>
        </p:sp>
      </p:grpSp>
      <p:grpSp>
        <p:nvGrpSpPr>
          <p:cNvPr id="350" name="Google Shape;350;p31"/>
          <p:cNvGrpSpPr/>
          <p:nvPr/>
        </p:nvGrpSpPr>
        <p:grpSpPr>
          <a:xfrm>
            <a:off x="242376" y="2460925"/>
            <a:ext cx="7506707" cy="731700"/>
            <a:chOff x="-364236" y="1765350"/>
            <a:chExt cx="7506707" cy="731700"/>
          </a:xfrm>
        </p:grpSpPr>
        <p:sp>
          <p:nvSpPr>
            <p:cNvPr id="351" name="Google Shape;351;p31"/>
            <p:cNvSpPr txBox="1"/>
            <p:nvPr/>
          </p:nvSpPr>
          <p:spPr>
            <a:xfrm>
              <a:off x="-364236" y="1815550"/>
              <a:ext cx="31542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2000">
                  <a:solidFill>
                    <a:srgbClr val="A61C00"/>
                  </a:solidFill>
                  <a:latin typeface="Roboto"/>
                  <a:ea typeface="Roboto"/>
                  <a:cs typeface="Roboto"/>
                  <a:sym typeface="Roboto"/>
                </a:rPr>
                <a:t>3</a:t>
              </a:r>
              <a:r>
                <a:rPr b="1" lang="en" sz="2000">
                  <a:solidFill>
                    <a:srgbClr val="A61C00"/>
                  </a:solidFill>
                  <a:latin typeface="Roboto"/>
                  <a:ea typeface="Roboto"/>
                  <a:cs typeface="Roboto"/>
                  <a:sym typeface="Roboto"/>
                </a:rPr>
                <a:t>. Split data</a:t>
              </a:r>
              <a:endParaRPr b="1" sz="2000">
                <a:solidFill>
                  <a:srgbClr val="A61C00"/>
                </a:solidFill>
                <a:latin typeface="Roboto"/>
                <a:ea typeface="Roboto"/>
                <a:cs typeface="Roboto"/>
                <a:sym typeface="Roboto"/>
              </a:endParaRPr>
            </a:p>
          </p:txBody>
        </p:sp>
        <p:sp>
          <p:nvSpPr>
            <p:cNvPr id="352" name="Google Shape;352;p31"/>
            <p:cNvSpPr/>
            <p:nvPr/>
          </p:nvSpPr>
          <p:spPr>
            <a:xfrm>
              <a:off x="2789788" y="1765350"/>
              <a:ext cx="4352400" cy="731700"/>
            </a:xfrm>
            <a:prstGeom prst="rect">
              <a:avLst/>
            </a:prstGeom>
            <a:solidFill>
              <a:srgbClr val="A61C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000"/>
            </a:p>
          </p:txBody>
        </p:sp>
        <p:sp>
          <p:nvSpPr>
            <p:cNvPr id="353" name="Google Shape;353;p31"/>
            <p:cNvSpPr txBox="1"/>
            <p:nvPr/>
          </p:nvSpPr>
          <p:spPr>
            <a:xfrm>
              <a:off x="2901371" y="1815563"/>
              <a:ext cx="42411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rgbClr val="FFFFFF"/>
                  </a:solidFill>
                  <a:latin typeface="Roboto"/>
                  <a:ea typeface="Roboto"/>
                  <a:cs typeface="Roboto"/>
                  <a:sym typeface="Roboto"/>
                </a:rPr>
                <a:t>80/20 split of training data and testing data</a:t>
              </a:r>
              <a:endParaRPr>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rPr>
              <a:t>Background</a:t>
            </a:r>
            <a:endParaRPr b="1">
              <a:solidFill>
                <a:srgbClr val="FFFFFF"/>
              </a:solidFill>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 name="Shape 357"/>
        <p:cNvGrpSpPr/>
        <p:nvPr/>
      </p:nvGrpSpPr>
      <p:grpSpPr>
        <a:xfrm>
          <a:off x="0" y="0"/>
          <a:ext cx="0" cy="0"/>
          <a:chOff x="0" y="0"/>
          <a:chExt cx="0" cy="0"/>
        </a:xfrm>
      </p:grpSpPr>
      <p:sp>
        <p:nvSpPr>
          <p:cNvPr id="358" name="Google Shape;358;p32"/>
          <p:cNvSpPr txBox="1"/>
          <p:nvPr>
            <p:ph type="title"/>
          </p:nvPr>
        </p:nvSpPr>
        <p:spPr>
          <a:xfrm>
            <a:off x="135550" y="127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B0F00"/>
                </a:solidFill>
              </a:rPr>
              <a:t>Extra-Trees Classification was the best</a:t>
            </a:r>
            <a:endParaRPr/>
          </a:p>
        </p:txBody>
      </p:sp>
      <p:sp>
        <p:nvSpPr>
          <p:cNvPr id="359" name="Google Shape;359;p32"/>
          <p:cNvSpPr txBox="1"/>
          <p:nvPr/>
        </p:nvSpPr>
        <p:spPr>
          <a:xfrm>
            <a:off x="3179400" y="4363520"/>
            <a:ext cx="2785200" cy="1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time relative to delivery (s)</a:t>
            </a:r>
            <a:endParaRPr b="1"/>
          </a:p>
        </p:txBody>
      </p:sp>
      <p:sp>
        <p:nvSpPr>
          <p:cNvPr id="360" name="Google Shape;360;p32"/>
          <p:cNvSpPr txBox="1"/>
          <p:nvPr/>
        </p:nvSpPr>
        <p:spPr>
          <a:xfrm>
            <a:off x="7641950" y="684675"/>
            <a:ext cx="1392600" cy="1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n=5</a:t>
            </a:r>
            <a:endParaRPr b="1"/>
          </a:p>
        </p:txBody>
      </p:sp>
      <p:grpSp>
        <p:nvGrpSpPr>
          <p:cNvPr id="361" name="Google Shape;361;p32"/>
          <p:cNvGrpSpPr/>
          <p:nvPr/>
        </p:nvGrpSpPr>
        <p:grpSpPr>
          <a:xfrm>
            <a:off x="0" y="4930950"/>
            <a:ext cx="9144075" cy="212475"/>
            <a:chOff x="0" y="4930950"/>
            <a:chExt cx="9144075" cy="212475"/>
          </a:xfrm>
        </p:grpSpPr>
        <p:sp>
          <p:nvSpPr>
            <p:cNvPr id="362" name="Google Shape;362;p32"/>
            <p:cNvSpPr/>
            <p:nvPr/>
          </p:nvSpPr>
          <p:spPr>
            <a:xfrm>
              <a:off x="0" y="4930950"/>
              <a:ext cx="9144000" cy="212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txBox="1"/>
            <p:nvPr/>
          </p:nvSpPr>
          <p:spPr>
            <a:xfrm>
              <a:off x="8218275" y="4945125"/>
              <a:ext cx="925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1</a:t>
              </a:r>
              <a:endParaRPr b="1">
                <a:solidFill>
                  <a:srgbClr val="FFFFFF"/>
                </a:solidFill>
              </a:endParaRPr>
            </a:p>
          </p:txBody>
        </p:sp>
      </p:grpSp>
      <p:pic>
        <p:nvPicPr>
          <p:cNvPr id="364" name="Google Shape;364;p32"/>
          <p:cNvPicPr preferRelativeResize="0"/>
          <p:nvPr/>
        </p:nvPicPr>
        <p:blipFill rotWithShape="1">
          <a:blip r:embed="rId3">
            <a:alphaModFix/>
          </a:blip>
          <a:srcRect b="0" l="63411" r="0" t="0"/>
          <a:stretch/>
        </p:blipFill>
        <p:spPr>
          <a:xfrm>
            <a:off x="5822075" y="1432388"/>
            <a:ext cx="3303800" cy="2737200"/>
          </a:xfrm>
          <a:prstGeom prst="rect">
            <a:avLst/>
          </a:prstGeom>
          <a:noFill/>
          <a:ln>
            <a:noFill/>
          </a:ln>
        </p:spPr>
      </p:pic>
      <p:pic>
        <p:nvPicPr>
          <p:cNvPr id="365" name="Google Shape;365;p32"/>
          <p:cNvPicPr preferRelativeResize="0"/>
          <p:nvPr/>
        </p:nvPicPr>
        <p:blipFill rotWithShape="1">
          <a:blip r:embed="rId3">
            <a:alphaModFix/>
          </a:blip>
          <a:srcRect b="0" l="3999" r="67062" t="0"/>
          <a:stretch/>
        </p:blipFill>
        <p:spPr>
          <a:xfrm>
            <a:off x="3209000" y="1432375"/>
            <a:ext cx="2613075" cy="2737200"/>
          </a:xfrm>
          <a:prstGeom prst="rect">
            <a:avLst/>
          </a:prstGeom>
          <a:noFill/>
          <a:ln>
            <a:noFill/>
          </a:ln>
        </p:spPr>
      </p:pic>
      <p:grpSp>
        <p:nvGrpSpPr>
          <p:cNvPr id="366" name="Google Shape;366;p32"/>
          <p:cNvGrpSpPr/>
          <p:nvPr/>
        </p:nvGrpSpPr>
        <p:grpSpPr>
          <a:xfrm>
            <a:off x="333337" y="1447213"/>
            <a:ext cx="2813326" cy="2737200"/>
            <a:chOff x="1037850" y="1393425"/>
            <a:chExt cx="2813326" cy="2737200"/>
          </a:xfrm>
        </p:grpSpPr>
        <p:pic>
          <p:nvPicPr>
            <p:cNvPr id="367" name="Google Shape;367;p32"/>
            <p:cNvPicPr preferRelativeResize="0"/>
            <p:nvPr/>
          </p:nvPicPr>
          <p:blipFill rotWithShape="1">
            <a:blip r:embed="rId3">
              <a:alphaModFix/>
            </a:blip>
            <a:srcRect b="0" l="33165" r="37146" t="0"/>
            <a:stretch/>
          </p:blipFill>
          <p:spPr>
            <a:xfrm>
              <a:off x="1170375" y="1393425"/>
              <a:ext cx="2680801" cy="2737200"/>
            </a:xfrm>
            <a:prstGeom prst="rect">
              <a:avLst/>
            </a:prstGeom>
            <a:noFill/>
            <a:ln>
              <a:noFill/>
            </a:ln>
          </p:spPr>
        </p:pic>
        <p:pic>
          <p:nvPicPr>
            <p:cNvPr id="368" name="Google Shape;368;p32"/>
            <p:cNvPicPr preferRelativeResize="0"/>
            <p:nvPr/>
          </p:nvPicPr>
          <p:blipFill rotWithShape="1">
            <a:blip r:embed="rId3">
              <a:alphaModFix/>
            </a:blip>
            <a:srcRect b="0" l="1726" r="95448" t="0"/>
            <a:stretch/>
          </p:blipFill>
          <p:spPr>
            <a:xfrm>
              <a:off x="1037850" y="1393425"/>
              <a:ext cx="255175" cy="2737200"/>
            </a:xfrm>
            <a:prstGeom prst="rect">
              <a:avLst/>
            </a:prstGeom>
            <a:noFill/>
            <a:ln>
              <a:noFill/>
            </a:ln>
          </p:spPr>
        </p:pic>
      </p:grpSp>
      <p:sp>
        <p:nvSpPr>
          <p:cNvPr id="369" name="Google Shape;369;p32"/>
          <p:cNvSpPr txBox="1"/>
          <p:nvPr/>
        </p:nvSpPr>
        <p:spPr>
          <a:xfrm>
            <a:off x="1277625" y="1331725"/>
            <a:ext cx="1223400" cy="27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baseline</a:t>
            </a:r>
            <a:endParaRPr b="1" sz="1600"/>
          </a:p>
        </p:txBody>
      </p:sp>
      <p:sp>
        <p:nvSpPr>
          <p:cNvPr id="370" name="Google Shape;370;p32"/>
          <p:cNvSpPr txBox="1"/>
          <p:nvPr/>
        </p:nvSpPr>
        <p:spPr>
          <a:xfrm>
            <a:off x="6729050" y="1331725"/>
            <a:ext cx="912900" cy="27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replete</a:t>
            </a:r>
            <a:endParaRPr b="1" sz="1600"/>
          </a:p>
        </p:txBody>
      </p:sp>
      <p:sp>
        <p:nvSpPr>
          <p:cNvPr id="371" name="Google Shape;371;p32"/>
          <p:cNvSpPr txBox="1"/>
          <p:nvPr/>
        </p:nvSpPr>
        <p:spPr>
          <a:xfrm>
            <a:off x="4062900" y="1331725"/>
            <a:ext cx="912900" cy="27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deplete</a:t>
            </a:r>
            <a:endParaRPr b="1" sz="1600"/>
          </a:p>
        </p:txBody>
      </p:sp>
      <p:sp>
        <p:nvSpPr>
          <p:cNvPr id="372" name="Google Shape;372;p32"/>
          <p:cNvSpPr txBox="1"/>
          <p:nvPr/>
        </p:nvSpPr>
        <p:spPr>
          <a:xfrm rot="-5400000">
            <a:off x="-1675750" y="2547325"/>
            <a:ext cx="3685200" cy="25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sucrose/quinine prediction accuracy</a:t>
            </a:r>
            <a:endParaRPr b="1"/>
          </a:p>
        </p:txBody>
      </p:sp>
      <p:grpSp>
        <p:nvGrpSpPr>
          <p:cNvPr id="373" name="Google Shape;373;p32"/>
          <p:cNvGrpSpPr/>
          <p:nvPr/>
        </p:nvGrpSpPr>
        <p:grpSpPr>
          <a:xfrm>
            <a:off x="1089900" y="4038900"/>
            <a:ext cx="1536900" cy="774375"/>
            <a:chOff x="1089900" y="4038900"/>
            <a:chExt cx="1536900" cy="774375"/>
          </a:xfrm>
        </p:grpSpPr>
        <p:sp>
          <p:nvSpPr>
            <p:cNvPr id="374" name="Google Shape;374;p32"/>
            <p:cNvSpPr/>
            <p:nvPr/>
          </p:nvSpPr>
          <p:spPr>
            <a:xfrm rot="5400000">
              <a:off x="1687950" y="3764100"/>
              <a:ext cx="340800" cy="890400"/>
            </a:xfrm>
            <a:prstGeom prst="rightBrace">
              <a:avLst>
                <a:gd fmla="val 50000"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txBox="1"/>
            <p:nvPr/>
          </p:nvSpPr>
          <p:spPr>
            <a:xfrm>
              <a:off x="1089900" y="4344975"/>
              <a:ext cx="15369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0000"/>
                  </a:solidFill>
                </a:rPr>
                <a:t>tastant</a:t>
              </a:r>
              <a:endParaRPr b="1" sz="1200">
                <a:solidFill>
                  <a:srgbClr val="FF0000"/>
                </a:solidFill>
              </a:endParaRPr>
            </a:p>
            <a:p>
              <a:pPr indent="0" lvl="0" marL="0" rtl="0" algn="ctr">
                <a:spcBef>
                  <a:spcPts val="0"/>
                </a:spcBef>
                <a:spcAft>
                  <a:spcPts val="0"/>
                </a:spcAft>
                <a:buNone/>
              </a:pPr>
              <a:r>
                <a:rPr b="1" lang="en" sz="1200">
                  <a:solidFill>
                    <a:srgbClr val="FF0000"/>
                  </a:solidFill>
                </a:rPr>
                <a:t>delivery period</a:t>
              </a:r>
              <a:endParaRPr b="1" sz="1200">
                <a:solidFill>
                  <a:srgbClr val="FF0000"/>
                </a:solidFill>
              </a:endParaRPr>
            </a:p>
          </p:txBody>
        </p:sp>
      </p:grpSp>
      <p:cxnSp>
        <p:nvCxnSpPr>
          <p:cNvPr id="376" name="Google Shape;376;p32"/>
          <p:cNvCxnSpPr/>
          <p:nvPr/>
        </p:nvCxnSpPr>
        <p:spPr>
          <a:xfrm flipH="1" rot="10800000">
            <a:off x="581675" y="2720825"/>
            <a:ext cx="2559600" cy="18600"/>
          </a:xfrm>
          <a:prstGeom prst="straightConnector1">
            <a:avLst/>
          </a:prstGeom>
          <a:noFill/>
          <a:ln cap="flat" cmpd="sng" w="19050">
            <a:solidFill>
              <a:srgbClr val="CC0000"/>
            </a:solidFill>
            <a:prstDash val="dot"/>
            <a:round/>
            <a:headEnd len="med" w="med" type="none"/>
            <a:tailEnd len="med" w="med" type="none"/>
          </a:ln>
        </p:spPr>
      </p:cxnSp>
      <p:cxnSp>
        <p:nvCxnSpPr>
          <p:cNvPr id="377" name="Google Shape;377;p32"/>
          <p:cNvCxnSpPr/>
          <p:nvPr/>
        </p:nvCxnSpPr>
        <p:spPr>
          <a:xfrm flipH="1" rot="10800000">
            <a:off x="3292238" y="2720825"/>
            <a:ext cx="2559600" cy="18600"/>
          </a:xfrm>
          <a:prstGeom prst="straightConnector1">
            <a:avLst/>
          </a:prstGeom>
          <a:noFill/>
          <a:ln cap="flat" cmpd="sng" w="19050">
            <a:solidFill>
              <a:srgbClr val="CC0000"/>
            </a:solidFill>
            <a:prstDash val="dot"/>
            <a:round/>
            <a:headEnd len="med" w="med" type="none"/>
            <a:tailEnd len="med" w="med" type="none"/>
          </a:ln>
        </p:spPr>
      </p:cxnSp>
      <p:cxnSp>
        <p:nvCxnSpPr>
          <p:cNvPr id="378" name="Google Shape;378;p32"/>
          <p:cNvCxnSpPr/>
          <p:nvPr/>
        </p:nvCxnSpPr>
        <p:spPr>
          <a:xfrm flipH="1" rot="10800000">
            <a:off x="5964600" y="2720825"/>
            <a:ext cx="2559600" cy="18600"/>
          </a:xfrm>
          <a:prstGeom prst="straightConnector1">
            <a:avLst/>
          </a:prstGeom>
          <a:noFill/>
          <a:ln cap="flat" cmpd="sng" w="19050">
            <a:solidFill>
              <a:srgbClr val="CC0000"/>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000AF"/>
        </a:solidFill>
      </p:bgPr>
    </p:bg>
    <p:spTree>
      <p:nvGrpSpPr>
        <p:cNvPr id="382" name="Shape 382"/>
        <p:cNvGrpSpPr/>
        <p:nvPr/>
      </p:nvGrpSpPr>
      <p:grpSpPr>
        <a:xfrm>
          <a:off x="0" y="0"/>
          <a:ext cx="0" cy="0"/>
          <a:chOff x="0" y="0"/>
          <a:chExt cx="0" cy="0"/>
        </a:xfrm>
      </p:grpSpPr>
      <p:sp>
        <p:nvSpPr>
          <p:cNvPr id="383" name="Google Shape;383;p33"/>
          <p:cNvSpPr txBox="1"/>
          <p:nvPr>
            <p:ph type="ctrTitle"/>
          </p:nvPr>
        </p:nvSpPr>
        <p:spPr>
          <a:xfrm>
            <a:off x="311700" y="1143225"/>
            <a:ext cx="8520600" cy="9501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rPr>
              <a:t>Aim 2</a:t>
            </a:r>
            <a:endParaRPr b="1">
              <a:solidFill>
                <a:srgbClr val="FFFFFF"/>
              </a:solidFill>
            </a:endParaRPr>
          </a:p>
        </p:txBody>
      </p:sp>
      <p:sp>
        <p:nvSpPr>
          <p:cNvPr id="384" name="Google Shape;384;p33"/>
          <p:cNvSpPr txBox="1"/>
          <p:nvPr>
            <p:ph idx="1" type="subTitle"/>
          </p:nvPr>
        </p:nvSpPr>
        <p:spPr>
          <a:xfrm>
            <a:off x="311700" y="2145825"/>
            <a:ext cx="8520600" cy="1232400"/>
          </a:xfrm>
          <a:prstGeom prst="rect">
            <a:avLst/>
          </a:prstGeom>
          <a:noFill/>
        </p:spPr>
        <p:txBody>
          <a:bodyPr anchorCtr="0" anchor="t" bIns="91425" lIns="91425" spcFirstLastPara="1" rIns="91425" wrap="square" tIns="91425">
            <a:noAutofit/>
          </a:bodyPr>
          <a:lstStyle/>
          <a:p>
            <a:pPr indent="0" lvl="0" marL="0" rtl="0" algn="ctr">
              <a:spcBef>
                <a:spcPts val="1200"/>
              </a:spcBef>
              <a:spcAft>
                <a:spcPts val="0"/>
              </a:spcAft>
              <a:buNone/>
            </a:pPr>
            <a:r>
              <a:rPr b="1" lang="en">
                <a:solidFill>
                  <a:srgbClr val="FFFFFF"/>
                </a:solidFill>
              </a:rPr>
              <a:t>How does classification change as the internal state changes?</a:t>
            </a:r>
            <a:endParaRPr b="1">
              <a:solidFill>
                <a:srgbClr val="FFFFFF"/>
              </a:solidFill>
            </a:endParaRPr>
          </a:p>
          <a:p>
            <a:pPr indent="0" lvl="0" marL="0" rtl="0" algn="ctr">
              <a:spcBef>
                <a:spcPts val="1200"/>
              </a:spcBef>
              <a:spcAft>
                <a:spcPts val="0"/>
              </a:spcAft>
              <a:buNone/>
            </a:pPr>
            <a:r>
              <a:t/>
            </a:r>
            <a:endParaRPr b="1">
              <a:solidFill>
                <a:srgbClr val="FFFFFF"/>
              </a:solidFill>
            </a:endParaRPr>
          </a:p>
          <a:p>
            <a:pPr indent="0" lvl="0" marL="0" rtl="0" algn="ctr">
              <a:spcBef>
                <a:spcPts val="1200"/>
              </a:spcBef>
              <a:spcAft>
                <a:spcPts val="0"/>
              </a:spcAft>
              <a:buNone/>
            </a:pPr>
            <a:r>
              <a:t/>
            </a:r>
            <a:endParaRPr b="1">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ph type="title"/>
          </p:nvPr>
        </p:nvSpPr>
        <p:spPr>
          <a:xfrm>
            <a:off x="135550" y="9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5B0F00"/>
                </a:solidFill>
              </a:rPr>
              <a:t>Through Python ML</a:t>
            </a:r>
            <a:endParaRPr b="1" sz="3000">
              <a:solidFill>
                <a:srgbClr val="5B0F00"/>
              </a:solidFill>
            </a:endParaRPr>
          </a:p>
          <a:p>
            <a:pPr indent="0" lvl="0" marL="0" rtl="0" algn="l">
              <a:spcBef>
                <a:spcPts val="0"/>
              </a:spcBef>
              <a:spcAft>
                <a:spcPts val="0"/>
              </a:spcAft>
              <a:buNone/>
            </a:pPr>
            <a:r>
              <a:t/>
            </a:r>
            <a:endParaRPr b="1" sz="3000">
              <a:solidFill>
                <a:srgbClr val="5B0F00"/>
              </a:solidFill>
            </a:endParaRPr>
          </a:p>
        </p:txBody>
      </p:sp>
      <p:sp>
        <p:nvSpPr>
          <p:cNvPr id="390" name="Google Shape;390;p34"/>
          <p:cNvSpPr/>
          <p:nvPr/>
        </p:nvSpPr>
        <p:spPr>
          <a:xfrm rot="5400000">
            <a:off x="3967200" y="-2479875"/>
            <a:ext cx="1209600" cy="8067300"/>
          </a:xfrm>
          <a:prstGeom prst="rect">
            <a:avLst/>
          </a:prstGeom>
          <a:gradFill>
            <a:gsLst>
              <a:gs pos="0">
                <a:srgbClr val="0000FF"/>
              </a:gs>
              <a:gs pos="100000">
                <a:srgbClr val="FF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txBox="1"/>
          <p:nvPr/>
        </p:nvSpPr>
        <p:spPr>
          <a:xfrm>
            <a:off x="690750" y="1313025"/>
            <a:ext cx="2419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rPr>
              <a:t>QUININE?</a:t>
            </a:r>
            <a:endParaRPr b="1" sz="2500">
              <a:solidFill>
                <a:srgbClr val="FFFFFF"/>
              </a:solidFill>
            </a:endParaRPr>
          </a:p>
        </p:txBody>
      </p:sp>
      <p:sp>
        <p:nvSpPr>
          <p:cNvPr id="392" name="Google Shape;392;p34"/>
          <p:cNvSpPr txBox="1"/>
          <p:nvPr/>
        </p:nvSpPr>
        <p:spPr>
          <a:xfrm>
            <a:off x="6034050" y="1313025"/>
            <a:ext cx="2419200" cy="48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500">
                <a:solidFill>
                  <a:srgbClr val="FFFFFF"/>
                </a:solidFill>
              </a:rPr>
              <a:t>SUCROSE?</a:t>
            </a:r>
            <a:endParaRPr b="1" sz="2500">
              <a:solidFill>
                <a:srgbClr val="FFFFFF"/>
              </a:solidFill>
            </a:endParaRPr>
          </a:p>
        </p:txBody>
      </p:sp>
      <p:grpSp>
        <p:nvGrpSpPr>
          <p:cNvPr id="393" name="Google Shape;393;p34"/>
          <p:cNvGrpSpPr/>
          <p:nvPr/>
        </p:nvGrpSpPr>
        <p:grpSpPr>
          <a:xfrm>
            <a:off x="868050" y="2234775"/>
            <a:ext cx="7587450" cy="1291800"/>
            <a:chOff x="868050" y="3017975"/>
            <a:chExt cx="7587450" cy="1291800"/>
          </a:xfrm>
        </p:grpSpPr>
        <p:cxnSp>
          <p:nvCxnSpPr>
            <p:cNvPr id="394" name="Google Shape;394;p34"/>
            <p:cNvCxnSpPr/>
            <p:nvPr/>
          </p:nvCxnSpPr>
          <p:spPr>
            <a:xfrm rot="10800000">
              <a:off x="1747950" y="3017975"/>
              <a:ext cx="0" cy="645900"/>
            </a:xfrm>
            <a:prstGeom prst="straightConnector1">
              <a:avLst/>
            </a:prstGeom>
            <a:noFill/>
            <a:ln cap="flat" cmpd="sng" w="38100">
              <a:solidFill>
                <a:schemeClr val="dk2"/>
              </a:solidFill>
              <a:prstDash val="solid"/>
              <a:round/>
              <a:headEnd len="med" w="med" type="none"/>
              <a:tailEnd len="med" w="med" type="stealth"/>
            </a:ln>
          </p:spPr>
        </p:cxnSp>
        <p:sp>
          <p:nvSpPr>
            <p:cNvPr id="395" name="Google Shape;395;p34"/>
            <p:cNvSpPr txBox="1"/>
            <p:nvPr/>
          </p:nvSpPr>
          <p:spPr>
            <a:xfrm>
              <a:off x="868050" y="3663875"/>
              <a:ext cx="20082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Salt at baseline/</a:t>
              </a:r>
              <a:endParaRPr b="1" sz="1800"/>
            </a:p>
            <a:p>
              <a:pPr indent="0" lvl="0" marL="0" rtl="0" algn="ctr">
                <a:spcBef>
                  <a:spcPts val="0"/>
                </a:spcBef>
                <a:spcAft>
                  <a:spcPts val="0"/>
                </a:spcAft>
                <a:buNone/>
              </a:pPr>
              <a:r>
                <a:rPr b="1" lang="en" sz="1800"/>
                <a:t>deplete/replete?</a:t>
              </a:r>
              <a:endParaRPr b="1" sz="1800"/>
            </a:p>
          </p:txBody>
        </p:sp>
        <p:cxnSp>
          <p:nvCxnSpPr>
            <p:cNvPr id="396" name="Google Shape;396;p34"/>
            <p:cNvCxnSpPr/>
            <p:nvPr/>
          </p:nvCxnSpPr>
          <p:spPr>
            <a:xfrm rot="10800000">
              <a:off x="4497350" y="3017975"/>
              <a:ext cx="0" cy="645900"/>
            </a:xfrm>
            <a:prstGeom prst="straightConnector1">
              <a:avLst/>
            </a:prstGeom>
            <a:noFill/>
            <a:ln cap="flat" cmpd="sng" w="38100">
              <a:solidFill>
                <a:schemeClr val="dk2"/>
              </a:solidFill>
              <a:prstDash val="solid"/>
              <a:round/>
              <a:headEnd len="med" w="med" type="none"/>
              <a:tailEnd len="med" w="med" type="stealth"/>
            </a:ln>
          </p:spPr>
        </p:cxnSp>
        <p:sp>
          <p:nvSpPr>
            <p:cNvPr id="397" name="Google Shape;397;p34"/>
            <p:cNvSpPr txBox="1"/>
            <p:nvPr/>
          </p:nvSpPr>
          <p:spPr>
            <a:xfrm>
              <a:off x="3541250" y="3663875"/>
              <a:ext cx="20082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Salt at baseline/</a:t>
              </a:r>
              <a:endParaRPr b="1" sz="1800"/>
            </a:p>
            <a:p>
              <a:pPr indent="0" lvl="0" marL="0" rtl="0" algn="ctr">
                <a:spcBef>
                  <a:spcPts val="0"/>
                </a:spcBef>
                <a:spcAft>
                  <a:spcPts val="0"/>
                </a:spcAft>
                <a:buNone/>
              </a:pPr>
              <a:r>
                <a:rPr b="1" lang="en" sz="1800"/>
                <a:t>deplete/replete?</a:t>
              </a:r>
              <a:endParaRPr b="1" sz="1800"/>
            </a:p>
          </p:txBody>
        </p:sp>
        <p:cxnSp>
          <p:nvCxnSpPr>
            <p:cNvPr id="398" name="Google Shape;398;p34"/>
            <p:cNvCxnSpPr/>
            <p:nvPr/>
          </p:nvCxnSpPr>
          <p:spPr>
            <a:xfrm rot="10800000">
              <a:off x="7327200" y="3017975"/>
              <a:ext cx="0" cy="645900"/>
            </a:xfrm>
            <a:prstGeom prst="straightConnector1">
              <a:avLst/>
            </a:prstGeom>
            <a:noFill/>
            <a:ln cap="flat" cmpd="sng" w="38100">
              <a:solidFill>
                <a:schemeClr val="dk2"/>
              </a:solidFill>
              <a:prstDash val="solid"/>
              <a:round/>
              <a:headEnd len="med" w="med" type="none"/>
              <a:tailEnd len="med" w="med" type="stealth"/>
            </a:ln>
          </p:spPr>
        </p:cxnSp>
        <p:sp>
          <p:nvSpPr>
            <p:cNvPr id="399" name="Google Shape;399;p34"/>
            <p:cNvSpPr txBox="1"/>
            <p:nvPr/>
          </p:nvSpPr>
          <p:spPr>
            <a:xfrm>
              <a:off x="6447300" y="3663875"/>
              <a:ext cx="20082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Salt at baseline/</a:t>
              </a:r>
              <a:endParaRPr b="1" sz="1800"/>
            </a:p>
            <a:p>
              <a:pPr indent="0" lvl="0" marL="0" rtl="0" algn="ctr">
                <a:spcBef>
                  <a:spcPts val="0"/>
                </a:spcBef>
                <a:spcAft>
                  <a:spcPts val="0"/>
                </a:spcAft>
                <a:buNone/>
              </a:pPr>
              <a:r>
                <a:rPr b="1" lang="en" sz="1800"/>
                <a:t>deplete/replete?</a:t>
              </a:r>
              <a:endParaRPr b="1" sz="1800"/>
            </a:p>
          </p:txBody>
        </p:sp>
      </p:grpSp>
      <p:sp>
        <p:nvSpPr>
          <p:cNvPr id="400" name="Google Shape;400;p34"/>
          <p:cNvSpPr/>
          <p:nvPr/>
        </p:nvSpPr>
        <p:spPr>
          <a:xfrm>
            <a:off x="0" y="4930950"/>
            <a:ext cx="9144000" cy="212400"/>
          </a:xfrm>
          <a:prstGeom prst="rect">
            <a:avLst/>
          </a:prstGeom>
          <a:solidFill>
            <a:srgbClr val="940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txBox="1"/>
          <p:nvPr/>
        </p:nvSpPr>
        <p:spPr>
          <a:xfrm>
            <a:off x="8218275" y="4945125"/>
            <a:ext cx="925800" cy="198300"/>
          </a:xfrm>
          <a:prstGeom prst="rect">
            <a:avLst/>
          </a:prstGeom>
          <a:solidFill>
            <a:srgbClr val="940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2</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5" name="Shape 405"/>
        <p:cNvGrpSpPr/>
        <p:nvPr/>
      </p:nvGrpSpPr>
      <p:grpSpPr>
        <a:xfrm>
          <a:off x="0" y="0"/>
          <a:ext cx="0" cy="0"/>
          <a:chOff x="0" y="0"/>
          <a:chExt cx="0" cy="0"/>
        </a:xfrm>
      </p:grpSpPr>
      <p:sp>
        <p:nvSpPr>
          <p:cNvPr id="406" name="Google Shape;406;p35"/>
          <p:cNvSpPr txBox="1"/>
          <p:nvPr>
            <p:ph type="title"/>
          </p:nvPr>
        </p:nvSpPr>
        <p:spPr>
          <a:xfrm>
            <a:off x="116650" y="121700"/>
            <a:ext cx="8722800" cy="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5B0F00"/>
                </a:solidFill>
              </a:rPr>
              <a:t>Is salt more sucrose-like or quinine-like by state?</a:t>
            </a:r>
            <a:endParaRPr/>
          </a:p>
        </p:txBody>
      </p:sp>
      <p:sp>
        <p:nvSpPr>
          <p:cNvPr id="407" name="Google Shape;407;p35"/>
          <p:cNvSpPr txBox="1"/>
          <p:nvPr/>
        </p:nvSpPr>
        <p:spPr>
          <a:xfrm rot="-5400000">
            <a:off x="-1523750" y="2624925"/>
            <a:ext cx="3574800" cy="27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probability sucrose/quinine-like</a:t>
            </a:r>
            <a:endParaRPr b="1">
              <a:solidFill>
                <a:schemeClr val="dk1"/>
              </a:solidFill>
            </a:endParaRPr>
          </a:p>
          <a:p>
            <a:pPr indent="0" lvl="0" marL="0" rtl="0" algn="ctr">
              <a:spcBef>
                <a:spcPts val="0"/>
              </a:spcBef>
              <a:spcAft>
                <a:spcPts val="0"/>
              </a:spcAft>
              <a:buNone/>
            </a:pPr>
            <a:r>
              <a:t/>
            </a:r>
            <a:endParaRPr b="1" sz="1600"/>
          </a:p>
        </p:txBody>
      </p:sp>
      <p:sp>
        <p:nvSpPr>
          <p:cNvPr id="408" name="Google Shape;408;p35"/>
          <p:cNvSpPr txBox="1"/>
          <p:nvPr/>
        </p:nvSpPr>
        <p:spPr>
          <a:xfrm>
            <a:off x="3179400" y="4515895"/>
            <a:ext cx="2785200" cy="1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time relative to delivery (s)</a:t>
            </a:r>
            <a:endParaRPr b="1" sz="1600"/>
          </a:p>
        </p:txBody>
      </p:sp>
      <p:sp>
        <p:nvSpPr>
          <p:cNvPr id="409" name="Google Shape;409;p35"/>
          <p:cNvSpPr txBox="1"/>
          <p:nvPr/>
        </p:nvSpPr>
        <p:spPr>
          <a:xfrm>
            <a:off x="7664575" y="974613"/>
            <a:ext cx="1392600" cy="1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n=5</a:t>
            </a:r>
            <a:endParaRPr b="1"/>
          </a:p>
        </p:txBody>
      </p:sp>
      <p:sp>
        <p:nvSpPr>
          <p:cNvPr id="410" name="Google Shape;410;p35"/>
          <p:cNvSpPr/>
          <p:nvPr/>
        </p:nvSpPr>
        <p:spPr>
          <a:xfrm>
            <a:off x="0" y="4930950"/>
            <a:ext cx="9144000" cy="212400"/>
          </a:xfrm>
          <a:prstGeom prst="rect">
            <a:avLst/>
          </a:prstGeom>
          <a:solidFill>
            <a:srgbClr val="940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txBox="1"/>
          <p:nvPr/>
        </p:nvSpPr>
        <p:spPr>
          <a:xfrm>
            <a:off x="8218275" y="4945125"/>
            <a:ext cx="925800" cy="198300"/>
          </a:xfrm>
          <a:prstGeom prst="rect">
            <a:avLst/>
          </a:prstGeom>
          <a:solidFill>
            <a:srgbClr val="940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2</a:t>
            </a:r>
            <a:endParaRPr b="1">
              <a:solidFill>
                <a:srgbClr val="FFFFFF"/>
              </a:solidFill>
            </a:endParaRPr>
          </a:p>
        </p:txBody>
      </p:sp>
      <p:grpSp>
        <p:nvGrpSpPr>
          <p:cNvPr id="412" name="Google Shape;412;p35"/>
          <p:cNvGrpSpPr/>
          <p:nvPr/>
        </p:nvGrpSpPr>
        <p:grpSpPr>
          <a:xfrm>
            <a:off x="5905175" y="1465475"/>
            <a:ext cx="3238901" cy="2843800"/>
            <a:chOff x="5905175" y="1465475"/>
            <a:chExt cx="3238901" cy="2843800"/>
          </a:xfrm>
        </p:grpSpPr>
        <p:sp>
          <p:nvSpPr>
            <p:cNvPr id="413" name="Google Shape;413;p35"/>
            <p:cNvSpPr txBox="1"/>
            <p:nvPr/>
          </p:nvSpPr>
          <p:spPr>
            <a:xfrm>
              <a:off x="7010125" y="3464225"/>
              <a:ext cx="14655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06666"/>
                  </a:solidFill>
                </a:rPr>
                <a:t>QUININE-LIKE</a:t>
              </a:r>
              <a:endParaRPr b="1">
                <a:solidFill>
                  <a:srgbClr val="E06666"/>
                </a:solidFill>
              </a:endParaRPr>
            </a:p>
          </p:txBody>
        </p:sp>
        <p:sp>
          <p:nvSpPr>
            <p:cNvPr id="414" name="Google Shape;414;p35"/>
            <p:cNvSpPr txBox="1"/>
            <p:nvPr/>
          </p:nvSpPr>
          <p:spPr>
            <a:xfrm>
              <a:off x="6918025" y="1806575"/>
              <a:ext cx="1649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FA8DC"/>
                  </a:solidFill>
                </a:rPr>
                <a:t>SUCROSE-LIKE</a:t>
              </a:r>
              <a:endParaRPr b="1">
                <a:solidFill>
                  <a:srgbClr val="6FA8DC"/>
                </a:solidFill>
              </a:endParaRPr>
            </a:p>
          </p:txBody>
        </p:sp>
        <p:pic>
          <p:nvPicPr>
            <p:cNvPr id="415" name="Google Shape;415;p35"/>
            <p:cNvPicPr preferRelativeResize="0"/>
            <p:nvPr/>
          </p:nvPicPr>
          <p:blipFill rotWithShape="1">
            <a:blip r:embed="rId3">
              <a:alphaModFix/>
            </a:blip>
            <a:srcRect b="0" l="63974" r="0" t="0"/>
            <a:stretch/>
          </p:blipFill>
          <p:spPr>
            <a:xfrm>
              <a:off x="5905175" y="1537425"/>
              <a:ext cx="3238901" cy="2771850"/>
            </a:xfrm>
            <a:prstGeom prst="rect">
              <a:avLst/>
            </a:prstGeom>
            <a:noFill/>
            <a:ln>
              <a:noFill/>
            </a:ln>
          </p:spPr>
        </p:pic>
        <p:sp>
          <p:nvSpPr>
            <p:cNvPr id="416" name="Google Shape;416;p35"/>
            <p:cNvSpPr/>
            <p:nvPr/>
          </p:nvSpPr>
          <p:spPr>
            <a:xfrm>
              <a:off x="5964600" y="2845550"/>
              <a:ext cx="2414400" cy="1142700"/>
            </a:xfrm>
            <a:prstGeom prst="rect">
              <a:avLst/>
            </a:prstGeom>
            <a:solidFill>
              <a:srgbClr val="CE0E0E">
                <a:alpha val="5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5964625" y="1713275"/>
              <a:ext cx="2414400" cy="1112700"/>
            </a:xfrm>
            <a:prstGeom prst="rect">
              <a:avLst/>
            </a:prstGeom>
            <a:solidFill>
              <a:srgbClr val="1E08FF">
                <a:alpha val="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txBox="1"/>
            <p:nvPr/>
          </p:nvSpPr>
          <p:spPr>
            <a:xfrm>
              <a:off x="6764525" y="1465475"/>
              <a:ext cx="995400" cy="21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r</a:t>
              </a:r>
              <a:r>
                <a:rPr b="1" lang="en" sz="1600"/>
                <a:t>eplete</a:t>
              </a:r>
              <a:endParaRPr b="1" sz="1600"/>
            </a:p>
          </p:txBody>
        </p:sp>
        <p:sp>
          <p:nvSpPr>
            <p:cNvPr id="419" name="Google Shape;419;p35"/>
            <p:cNvSpPr txBox="1"/>
            <p:nvPr/>
          </p:nvSpPr>
          <p:spPr>
            <a:xfrm>
              <a:off x="6484775" y="1719513"/>
              <a:ext cx="1649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FA8DC"/>
                  </a:solidFill>
                </a:rPr>
                <a:t>SUCROSE-LIKE</a:t>
              </a:r>
              <a:endParaRPr b="1" sz="1300">
                <a:solidFill>
                  <a:srgbClr val="6FA8DC"/>
                </a:solidFill>
              </a:endParaRPr>
            </a:p>
          </p:txBody>
        </p:sp>
        <p:sp>
          <p:nvSpPr>
            <p:cNvPr id="420" name="Google Shape;420;p35"/>
            <p:cNvSpPr txBox="1"/>
            <p:nvPr/>
          </p:nvSpPr>
          <p:spPr>
            <a:xfrm>
              <a:off x="6523575" y="3670200"/>
              <a:ext cx="14655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E06666"/>
                  </a:solidFill>
                </a:rPr>
                <a:t>QUININE-LIKE</a:t>
              </a:r>
              <a:endParaRPr b="1" sz="1300">
                <a:solidFill>
                  <a:srgbClr val="E06666"/>
                </a:solidFill>
              </a:endParaRPr>
            </a:p>
          </p:txBody>
        </p:sp>
      </p:grpSp>
      <p:grpSp>
        <p:nvGrpSpPr>
          <p:cNvPr id="421" name="Google Shape;421;p35"/>
          <p:cNvGrpSpPr/>
          <p:nvPr/>
        </p:nvGrpSpPr>
        <p:grpSpPr>
          <a:xfrm>
            <a:off x="3205050" y="1473275"/>
            <a:ext cx="2666649" cy="2808788"/>
            <a:chOff x="3205050" y="1473275"/>
            <a:chExt cx="2666649" cy="2808788"/>
          </a:xfrm>
        </p:grpSpPr>
        <p:sp>
          <p:nvSpPr>
            <p:cNvPr id="422" name="Google Shape;422;p35"/>
            <p:cNvSpPr txBox="1"/>
            <p:nvPr/>
          </p:nvSpPr>
          <p:spPr>
            <a:xfrm>
              <a:off x="4148675" y="3460388"/>
              <a:ext cx="14655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06666"/>
                  </a:solidFill>
                </a:rPr>
                <a:t>QUININE-LIKE</a:t>
              </a:r>
              <a:endParaRPr b="1">
                <a:solidFill>
                  <a:srgbClr val="E06666"/>
                </a:solidFill>
              </a:endParaRPr>
            </a:p>
          </p:txBody>
        </p:sp>
        <p:sp>
          <p:nvSpPr>
            <p:cNvPr id="423" name="Google Shape;423;p35"/>
            <p:cNvSpPr txBox="1"/>
            <p:nvPr/>
          </p:nvSpPr>
          <p:spPr>
            <a:xfrm>
              <a:off x="4154450" y="1796338"/>
              <a:ext cx="1649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FA8DC"/>
                  </a:solidFill>
                </a:rPr>
                <a:t>SUCROSE-LIKE</a:t>
              </a:r>
              <a:endParaRPr b="1">
                <a:solidFill>
                  <a:srgbClr val="6FA8DC"/>
                </a:solidFill>
              </a:endParaRPr>
            </a:p>
          </p:txBody>
        </p:sp>
        <p:pic>
          <p:nvPicPr>
            <p:cNvPr id="424" name="Google Shape;424;p35"/>
            <p:cNvPicPr preferRelativeResize="0"/>
            <p:nvPr/>
          </p:nvPicPr>
          <p:blipFill rotWithShape="1">
            <a:blip r:embed="rId3">
              <a:alphaModFix/>
            </a:blip>
            <a:srcRect b="660" l="4100" r="66738" t="-659"/>
            <a:stretch/>
          </p:blipFill>
          <p:spPr>
            <a:xfrm>
              <a:off x="3205050" y="1510238"/>
              <a:ext cx="2666649" cy="2771825"/>
            </a:xfrm>
            <a:prstGeom prst="rect">
              <a:avLst/>
            </a:prstGeom>
            <a:noFill/>
            <a:ln>
              <a:noFill/>
            </a:ln>
          </p:spPr>
        </p:pic>
        <p:sp>
          <p:nvSpPr>
            <p:cNvPr id="425" name="Google Shape;425;p35"/>
            <p:cNvSpPr/>
            <p:nvPr/>
          </p:nvSpPr>
          <p:spPr>
            <a:xfrm>
              <a:off x="3271500" y="2825600"/>
              <a:ext cx="2384700" cy="1142700"/>
            </a:xfrm>
            <a:prstGeom prst="rect">
              <a:avLst/>
            </a:prstGeom>
            <a:solidFill>
              <a:srgbClr val="CE0E0E">
                <a:alpha val="5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a:off x="3241775" y="1693900"/>
              <a:ext cx="2414400" cy="1142700"/>
            </a:xfrm>
            <a:prstGeom prst="rect">
              <a:avLst/>
            </a:prstGeom>
            <a:solidFill>
              <a:srgbClr val="1E08FF">
                <a:alpha val="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txBox="1"/>
            <p:nvPr/>
          </p:nvSpPr>
          <p:spPr>
            <a:xfrm>
              <a:off x="3971406" y="1473275"/>
              <a:ext cx="1201200" cy="19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deplete</a:t>
              </a:r>
              <a:endParaRPr b="1" sz="1600"/>
            </a:p>
          </p:txBody>
        </p:sp>
        <p:sp>
          <p:nvSpPr>
            <p:cNvPr id="428" name="Google Shape;428;p35"/>
            <p:cNvSpPr txBox="1"/>
            <p:nvPr/>
          </p:nvSpPr>
          <p:spPr>
            <a:xfrm>
              <a:off x="3805550" y="1719525"/>
              <a:ext cx="14655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FA8DC"/>
                  </a:solidFill>
                </a:rPr>
                <a:t>SUCROSE-LIKE</a:t>
              </a:r>
              <a:endParaRPr b="1" sz="1300">
                <a:solidFill>
                  <a:srgbClr val="6FA8DC"/>
                </a:solidFill>
              </a:endParaRPr>
            </a:p>
          </p:txBody>
        </p:sp>
        <p:sp>
          <p:nvSpPr>
            <p:cNvPr id="429" name="Google Shape;429;p35"/>
            <p:cNvSpPr txBox="1"/>
            <p:nvPr/>
          </p:nvSpPr>
          <p:spPr>
            <a:xfrm>
              <a:off x="3905250" y="3670200"/>
              <a:ext cx="13335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E06666"/>
                  </a:solidFill>
                </a:rPr>
                <a:t>QUININE-LIKE</a:t>
              </a:r>
              <a:endParaRPr b="1" sz="1300">
                <a:solidFill>
                  <a:srgbClr val="E06666"/>
                </a:solidFill>
              </a:endParaRPr>
            </a:p>
          </p:txBody>
        </p:sp>
      </p:grpSp>
      <p:grpSp>
        <p:nvGrpSpPr>
          <p:cNvPr id="430" name="Google Shape;430;p35"/>
          <p:cNvGrpSpPr/>
          <p:nvPr/>
        </p:nvGrpSpPr>
        <p:grpSpPr>
          <a:xfrm>
            <a:off x="324539" y="1444825"/>
            <a:ext cx="2846886" cy="2848550"/>
            <a:chOff x="324539" y="1444825"/>
            <a:chExt cx="2846886" cy="2848550"/>
          </a:xfrm>
        </p:grpSpPr>
        <p:sp>
          <p:nvSpPr>
            <p:cNvPr id="431" name="Google Shape;431;p35"/>
            <p:cNvSpPr txBox="1"/>
            <p:nvPr/>
          </p:nvSpPr>
          <p:spPr>
            <a:xfrm>
              <a:off x="1287225" y="3464213"/>
              <a:ext cx="14655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06666"/>
                  </a:solidFill>
                </a:rPr>
                <a:t>QUININE-LIKE</a:t>
              </a:r>
              <a:endParaRPr b="1">
                <a:solidFill>
                  <a:srgbClr val="E06666"/>
                </a:solidFill>
              </a:endParaRPr>
            </a:p>
          </p:txBody>
        </p:sp>
        <p:sp>
          <p:nvSpPr>
            <p:cNvPr id="432" name="Google Shape;432;p35"/>
            <p:cNvSpPr txBox="1"/>
            <p:nvPr/>
          </p:nvSpPr>
          <p:spPr>
            <a:xfrm>
              <a:off x="1195125" y="1796338"/>
              <a:ext cx="1649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FA8DC"/>
                  </a:solidFill>
                </a:rPr>
                <a:t>SUCROSE-LIKE</a:t>
              </a:r>
              <a:endParaRPr b="1">
                <a:solidFill>
                  <a:srgbClr val="6FA8DC"/>
                </a:solidFill>
              </a:endParaRPr>
            </a:p>
          </p:txBody>
        </p:sp>
        <p:grpSp>
          <p:nvGrpSpPr>
            <p:cNvPr id="433" name="Google Shape;433;p35"/>
            <p:cNvGrpSpPr/>
            <p:nvPr/>
          </p:nvGrpSpPr>
          <p:grpSpPr>
            <a:xfrm>
              <a:off x="324539" y="1498950"/>
              <a:ext cx="2846886" cy="2794425"/>
              <a:chOff x="547714" y="1630825"/>
              <a:chExt cx="2846886" cy="2794425"/>
            </a:xfrm>
          </p:grpSpPr>
          <p:pic>
            <p:nvPicPr>
              <p:cNvPr id="434" name="Google Shape;434;p35"/>
              <p:cNvPicPr preferRelativeResize="0"/>
              <p:nvPr/>
            </p:nvPicPr>
            <p:blipFill rotWithShape="1">
              <a:blip r:embed="rId3">
                <a:alphaModFix/>
              </a:blip>
              <a:srcRect b="0" l="33834" r="37002" t="0"/>
              <a:stretch/>
            </p:blipFill>
            <p:spPr>
              <a:xfrm>
                <a:off x="727950" y="1653375"/>
                <a:ext cx="2666649" cy="2771875"/>
              </a:xfrm>
              <a:prstGeom prst="rect">
                <a:avLst/>
              </a:prstGeom>
              <a:noFill/>
              <a:ln>
                <a:noFill/>
              </a:ln>
            </p:spPr>
          </p:pic>
          <p:pic>
            <p:nvPicPr>
              <p:cNvPr id="435" name="Google Shape;435;p35"/>
              <p:cNvPicPr preferRelativeResize="0"/>
              <p:nvPr/>
            </p:nvPicPr>
            <p:blipFill rotWithShape="1">
              <a:blip r:embed="rId3">
                <a:alphaModFix/>
              </a:blip>
              <a:srcRect b="660" l="1888" r="95497" t="-659"/>
              <a:stretch/>
            </p:blipFill>
            <p:spPr>
              <a:xfrm>
                <a:off x="547714" y="1630825"/>
                <a:ext cx="238976" cy="2771825"/>
              </a:xfrm>
              <a:prstGeom prst="rect">
                <a:avLst/>
              </a:prstGeom>
              <a:noFill/>
              <a:ln>
                <a:noFill/>
              </a:ln>
            </p:spPr>
          </p:pic>
        </p:grpSp>
        <p:sp>
          <p:nvSpPr>
            <p:cNvPr id="436" name="Google Shape;436;p35"/>
            <p:cNvSpPr/>
            <p:nvPr/>
          </p:nvSpPr>
          <p:spPr>
            <a:xfrm>
              <a:off x="578375" y="2825600"/>
              <a:ext cx="2414400" cy="1142700"/>
            </a:xfrm>
            <a:prstGeom prst="rect">
              <a:avLst/>
            </a:prstGeom>
            <a:solidFill>
              <a:srgbClr val="CE0E0E">
                <a:alpha val="5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578375" y="1693900"/>
              <a:ext cx="2414400" cy="1142700"/>
            </a:xfrm>
            <a:prstGeom prst="rect">
              <a:avLst/>
            </a:prstGeom>
            <a:solidFill>
              <a:srgbClr val="1E08FF">
                <a:alpha val="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txBox="1"/>
            <p:nvPr/>
          </p:nvSpPr>
          <p:spPr>
            <a:xfrm>
              <a:off x="1287225" y="1444825"/>
              <a:ext cx="1274400" cy="24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baseline</a:t>
              </a:r>
              <a:endParaRPr b="1" sz="1600"/>
            </a:p>
          </p:txBody>
        </p:sp>
        <p:sp>
          <p:nvSpPr>
            <p:cNvPr id="439" name="Google Shape;439;p35"/>
            <p:cNvSpPr txBox="1"/>
            <p:nvPr/>
          </p:nvSpPr>
          <p:spPr>
            <a:xfrm>
              <a:off x="1088513" y="1719525"/>
              <a:ext cx="14655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6FA8DC"/>
                  </a:solidFill>
                </a:rPr>
                <a:t>SUCROSE-LIKE</a:t>
              </a:r>
              <a:endParaRPr b="1" sz="1300">
                <a:solidFill>
                  <a:srgbClr val="6FA8DC"/>
                </a:solidFill>
              </a:endParaRPr>
            </a:p>
          </p:txBody>
        </p:sp>
        <p:sp>
          <p:nvSpPr>
            <p:cNvPr id="440" name="Google Shape;440;p35"/>
            <p:cNvSpPr txBox="1"/>
            <p:nvPr/>
          </p:nvSpPr>
          <p:spPr>
            <a:xfrm>
              <a:off x="1169375" y="3676200"/>
              <a:ext cx="13335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E06666"/>
                  </a:solidFill>
                </a:rPr>
                <a:t>QUININE-LIKE</a:t>
              </a:r>
              <a:endParaRPr b="1" sz="1300">
                <a:solidFill>
                  <a:srgbClr val="E06666"/>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4" name="Shape 444"/>
        <p:cNvGrpSpPr/>
        <p:nvPr/>
      </p:nvGrpSpPr>
      <p:grpSpPr>
        <a:xfrm>
          <a:off x="0" y="0"/>
          <a:ext cx="0" cy="0"/>
          <a:chOff x="0" y="0"/>
          <a:chExt cx="0" cy="0"/>
        </a:xfrm>
      </p:grpSpPr>
      <p:sp>
        <p:nvSpPr>
          <p:cNvPr id="445" name="Google Shape;445;p36"/>
          <p:cNvSpPr txBox="1"/>
          <p:nvPr>
            <p:ph type="title"/>
          </p:nvPr>
        </p:nvSpPr>
        <p:spPr>
          <a:xfrm>
            <a:off x="120075" y="115025"/>
            <a:ext cx="891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5B0F00"/>
                </a:solidFill>
              </a:rPr>
              <a:t>Is salt more sucrose-like or quinine-like by subject?</a:t>
            </a:r>
            <a:endParaRPr/>
          </a:p>
          <a:p>
            <a:pPr indent="0" lvl="0" marL="0" rtl="0" algn="l">
              <a:spcBef>
                <a:spcPts val="0"/>
              </a:spcBef>
              <a:spcAft>
                <a:spcPts val="0"/>
              </a:spcAft>
              <a:buNone/>
            </a:pPr>
            <a:r>
              <a:t/>
            </a:r>
            <a:endParaRPr b="1">
              <a:solidFill>
                <a:srgbClr val="5B0F00"/>
              </a:solidFill>
            </a:endParaRPr>
          </a:p>
        </p:txBody>
      </p:sp>
      <p:grpSp>
        <p:nvGrpSpPr>
          <p:cNvPr id="446" name="Google Shape;446;p36"/>
          <p:cNvGrpSpPr/>
          <p:nvPr/>
        </p:nvGrpSpPr>
        <p:grpSpPr>
          <a:xfrm>
            <a:off x="97550" y="1032887"/>
            <a:ext cx="4541325" cy="3278288"/>
            <a:chOff x="97550" y="1490087"/>
            <a:chExt cx="4541325" cy="3278288"/>
          </a:xfrm>
        </p:grpSpPr>
        <p:pic>
          <p:nvPicPr>
            <p:cNvPr id="447" name="Google Shape;447;p36"/>
            <p:cNvPicPr preferRelativeResize="0"/>
            <p:nvPr/>
          </p:nvPicPr>
          <p:blipFill rotWithShape="1">
            <a:blip r:embed="rId3">
              <a:alphaModFix/>
            </a:blip>
            <a:srcRect b="41196" l="0" r="0" t="38901"/>
            <a:stretch/>
          </p:blipFill>
          <p:spPr>
            <a:xfrm>
              <a:off x="333625" y="1528600"/>
              <a:ext cx="4305250" cy="2893775"/>
            </a:xfrm>
            <a:prstGeom prst="rect">
              <a:avLst/>
            </a:prstGeom>
            <a:noFill/>
            <a:ln>
              <a:noFill/>
            </a:ln>
          </p:spPr>
        </p:pic>
        <p:cxnSp>
          <p:nvCxnSpPr>
            <p:cNvPr id="448" name="Google Shape;448;p36"/>
            <p:cNvCxnSpPr/>
            <p:nvPr/>
          </p:nvCxnSpPr>
          <p:spPr>
            <a:xfrm flipH="1" rot="10800000">
              <a:off x="783900" y="2842050"/>
              <a:ext cx="3404700" cy="34500"/>
            </a:xfrm>
            <a:prstGeom prst="straightConnector1">
              <a:avLst/>
            </a:prstGeom>
            <a:noFill/>
            <a:ln cap="flat" cmpd="sng" w="19050">
              <a:solidFill>
                <a:srgbClr val="FF0000"/>
              </a:solidFill>
              <a:prstDash val="dash"/>
              <a:round/>
              <a:headEnd len="med" w="med" type="none"/>
              <a:tailEnd len="med" w="med" type="none"/>
            </a:ln>
          </p:spPr>
        </p:cxnSp>
        <p:sp>
          <p:nvSpPr>
            <p:cNvPr id="449" name="Google Shape;449;p36"/>
            <p:cNvSpPr txBox="1"/>
            <p:nvPr/>
          </p:nvSpPr>
          <p:spPr>
            <a:xfrm rot="-5400000">
              <a:off x="-1100050" y="2773300"/>
              <a:ext cx="2799600" cy="404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300">
                  <a:solidFill>
                    <a:schemeClr val="dk1"/>
                  </a:solidFill>
                </a:rPr>
                <a:t>probability sucrose/quinine-like</a:t>
              </a:r>
              <a:endParaRPr b="1" sz="1300">
                <a:solidFill>
                  <a:schemeClr val="dk1"/>
                </a:solidFill>
              </a:endParaRPr>
            </a:p>
            <a:p>
              <a:pPr indent="0" lvl="0" marL="0" rtl="0" algn="ctr">
                <a:spcBef>
                  <a:spcPts val="0"/>
                </a:spcBef>
                <a:spcAft>
                  <a:spcPts val="0"/>
                </a:spcAft>
                <a:buNone/>
              </a:pPr>
              <a:r>
                <a:t/>
              </a:r>
              <a:endParaRPr b="1" sz="1200"/>
            </a:p>
          </p:txBody>
        </p:sp>
        <p:sp>
          <p:nvSpPr>
            <p:cNvPr id="450" name="Google Shape;450;p36"/>
            <p:cNvSpPr txBox="1"/>
            <p:nvPr/>
          </p:nvSpPr>
          <p:spPr>
            <a:xfrm>
              <a:off x="494750" y="4345075"/>
              <a:ext cx="8661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t>baseline</a:t>
              </a:r>
              <a:endParaRPr b="1" sz="1300"/>
            </a:p>
          </p:txBody>
        </p:sp>
        <p:sp>
          <p:nvSpPr>
            <p:cNvPr id="451" name="Google Shape;451;p36"/>
            <p:cNvSpPr txBox="1"/>
            <p:nvPr/>
          </p:nvSpPr>
          <p:spPr>
            <a:xfrm>
              <a:off x="2261375" y="4345075"/>
              <a:ext cx="760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t>deplete</a:t>
              </a:r>
              <a:endParaRPr b="1" sz="1300"/>
            </a:p>
          </p:txBody>
        </p:sp>
        <p:sp>
          <p:nvSpPr>
            <p:cNvPr id="452" name="Google Shape;452;p36"/>
            <p:cNvSpPr txBox="1"/>
            <p:nvPr/>
          </p:nvSpPr>
          <p:spPr>
            <a:xfrm>
              <a:off x="3878375" y="4345075"/>
              <a:ext cx="760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t>replete</a:t>
              </a:r>
              <a:endParaRPr b="1" sz="1300"/>
            </a:p>
          </p:txBody>
        </p:sp>
        <p:sp>
          <p:nvSpPr>
            <p:cNvPr id="453" name="Google Shape;453;p36"/>
            <p:cNvSpPr txBox="1"/>
            <p:nvPr/>
          </p:nvSpPr>
          <p:spPr>
            <a:xfrm>
              <a:off x="1189175" y="1490087"/>
              <a:ext cx="2785500" cy="244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300">
                  <a:solidFill>
                    <a:schemeClr val="dk1"/>
                  </a:solidFill>
                </a:rPr>
                <a:t>s</a:t>
              </a:r>
              <a:r>
                <a:rPr b="1" lang="en" sz="1300">
                  <a:solidFill>
                    <a:schemeClr val="dk1"/>
                  </a:solidFill>
                </a:rPr>
                <a:t>ubject 4</a:t>
              </a:r>
              <a:endParaRPr b="1" sz="1300">
                <a:solidFill>
                  <a:schemeClr val="dk1"/>
                </a:solidFill>
              </a:endParaRPr>
            </a:p>
            <a:p>
              <a:pPr indent="0" lvl="0" marL="0" rtl="0" algn="ctr">
                <a:spcBef>
                  <a:spcPts val="0"/>
                </a:spcBef>
                <a:spcAft>
                  <a:spcPts val="0"/>
                </a:spcAft>
                <a:buNone/>
              </a:pPr>
              <a:r>
                <a:t/>
              </a:r>
              <a:endParaRPr b="1" sz="1200"/>
            </a:p>
          </p:txBody>
        </p:sp>
        <p:sp>
          <p:nvSpPr>
            <p:cNvPr id="454" name="Google Shape;454;p36"/>
            <p:cNvSpPr txBox="1"/>
            <p:nvPr/>
          </p:nvSpPr>
          <p:spPr>
            <a:xfrm>
              <a:off x="409825" y="2757600"/>
              <a:ext cx="361500" cy="20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0000"/>
                  </a:solidFill>
                </a:rPr>
                <a:t>0.5</a:t>
              </a:r>
              <a:endParaRPr b="1" sz="1000">
                <a:solidFill>
                  <a:srgbClr val="FF0000"/>
                </a:solidFill>
              </a:endParaRPr>
            </a:p>
          </p:txBody>
        </p:sp>
      </p:grpSp>
      <p:grpSp>
        <p:nvGrpSpPr>
          <p:cNvPr id="455" name="Google Shape;455;p36"/>
          <p:cNvGrpSpPr/>
          <p:nvPr/>
        </p:nvGrpSpPr>
        <p:grpSpPr>
          <a:xfrm>
            <a:off x="5178325" y="1053575"/>
            <a:ext cx="3652555" cy="2849800"/>
            <a:chOff x="5178325" y="1510775"/>
            <a:chExt cx="3652555" cy="2849800"/>
          </a:xfrm>
        </p:grpSpPr>
        <p:pic>
          <p:nvPicPr>
            <p:cNvPr id="456" name="Google Shape;456;p36"/>
            <p:cNvPicPr preferRelativeResize="0"/>
            <p:nvPr/>
          </p:nvPicPr>
          <p:blipFill rotWithShape="1">
            <a:blip r:embed="rId4">
              <a:alphaModFix/>
            </a:blip>
            <a:srcRect b="2710" l="0" r="0" t="58510"/>
            <a:stretch/>
          </p:blipFill>
          <p:spPr>
            <a:xfrm>
              <a:off x="7055134" y="1581138"/>
              <a:ext cx="1775746" cy="2768840"/>
            </a:xfrm>
            <a:prstGeom prst="rect">
              <a:avLst/>
            </a:prstGeom>
            <a:noFill/>
            <a:ln>
              <a:noFill/>
            </a:ln>
          </p:spPr>
        </p:pic>
        <p:pic>
          <p:nvPicPr>
            <p:cNvPr id="457" name="Google Shape;457;p36"/>
            <p:cNvPicPr preferRelativeResize="0"/>
            <p:nvPr/>
          </p:nvPicPr>
          <p:blipFill rotWithShape="1">
            <a:blip r:embed="rId4">
              <a:alphaModFix/>
            </a:blip>
            <a:srcRect b="61222" l="0" r="0" t="0"/>
            <a:stretch/>
          </p:blipFill>
          <p:spPr>
            <a:xfrm>
              <a:off x="5178325" y="1591085"/>
              <a:ext cx="1775746" cy="2768840"/>
            </a:xfrm>
            <a:prstGeom prst="rect">
              <a:avLst/>
            </a:prstGeom>
            <a:noFill/>
            <a:ln>
              <a:noFill/>
            </a:ln>
          </p:spPr>
        </p:pic>
        <p:sp>
          <p:nvSpPr>
            <p:cNvPr id="458" name="Google Shape;458;p36"/>
            <p:cNvSpPr txBox="1"/>
            <p:nvPr/>
          </p:nvSpPr>
          <p:spPr>
            <a:xfrm>
              <a:off x="5949450" y="1510775"/>
              <a:ext cx="404400" cy="203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#2</a:t>
              </a:r>
              <a:endParaRPr b="1" sz="1000">
                <a:solidFill>
                  <a:schemeClr val="dk1"/>
                </a:solidFill>
              </a:endParaRPr>
            </a:p>
            <a:p>
              <a:pPr indent="0" lvl="0" marL="0" rtl="0" algn="ctr">
                <a:spcBef>
                  <a:spcPts val="0"/>
                </a:spcBef>
                <a:spcAft>
                  <a:spcPts val="0"/>
                </a:spcAft>
                <a:buNone/>
              </a:pPr>
              <a:r>
                <a:t/>
              </a:r>
              <a:endParaRPr b="1" sz="1200"/>
            </a:p>
          </p:txBody>
        </p:sp>
        <p:sp>
          <p:nvSpPr>
            <p:cNvPr id="459" name="Google Shape;459;p36"/>
            <p:cNvSpPr txBox="1"/>
            <p:nvPr/>
          </p:nvSpPr>
          <p:spPr>
            <a:xfrm>
              <a:off x="7844125" y="1510775"/>
              <a:ext cx="404400" cy="203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#6</a:t>
              </a:r>
              <a:endParaRPr b="1" sz="1000">
                <a:solidFill>
                  <a:schemeClr val="dk1"/>
                </a:solidFill>
              </a:endParaRPr>
            </a:p>
            <a:p>
              <a:pPr indent="0" lvl="0" marL="0" rtl="0" algn="ctr">
                <a:spcBef>
                  <a:spcPts val="0"/>
                </a:spcBef>
                <a:spcAft>
                  <a:spcPts val="0"/>
                </a:spcAft>
                <a:buNone/>
              </a:pPr>
              <a:r>
                <a:t/>
              </a:r>
              <a:endParaRPr b="1" sz="1200"/>
            </a:p>
          </p:txBody>
        </p:sp>
        <p:sp>
          <p:nvSpPr>
            <p:cNvPr id="460" name="Google Shape;460;p36"/>
            <p:cNvSpPr txBox="1"/>
            <p:nvPr/>
          </p:nvSpPr>
          <p:spPr>
            <a:xfrm>
              <a:off x="5949450" y="3015375"/>
              <a:ext cx="404400" cy="203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#3</a:t>
              </a:r>
              <a:endParaRPr b="1" sz="1000">
                <a:solidFill>
                  <a:schemeClr val="dk1"/>
                </a:solidFill>
              </a:endParaRPr>
            </a:p>
            <a:p>
              <a:pPr indent="0" lvl="0" marL="0" rtl="0" algn="ctr">
                <a:spcBef>
                  <a:spcPts val="0"/>
                </a:spcBef>
                <a:spcAft>
                  <a:spcPts val="0"/>
                </a:spcAft>
                <a:buNone/>
              </a:pPr>
              <a:r>
                <a:t/>
              </a:r>
              <a:endParaRPr b="1" sz="1200"/>
            </a:p>
          </p:txBody>
        </p:sp>
        <p:sp>
          <p:nvSpPr>
            <p:cNvPr id="461" name="Google Shape;461;p36"/>
            <p:cNvSpPr txBox="1"/>
            <p:nvPr/>
          </p:nvSpPr>
          <p:spPr>
            <a:xfrm>
              <a:off x="7844125" y="3015375"/>
              <a:ext cx="404400" cy="203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#7</a:t>
              </a:r>
              <a:endParaRPr b="1" sz="1000">
                <a:solidFill>
                  <a:schemeClr val="dk1"/>
                </a:solidFill>
              </a:endParaRPr>
            </a:p>
            <a:p>
              <a:pPr indent="0" lvl="0" marL="0" rtl="0" algn="ctr">
                <a:spcBef>
                  <a:spcPts val="0"/>
                </a:spcBef>
                <a:spcAft>
                  <a:spcPts val="0"/>
                </a:spcAft>
                <a:buNone/>
              </a:pPr>
              <a:r>
                <a:t/>
              </a:r>
              <a:endParaRPr b="1" sz="1200"/>
            </a:p>
          </p:txBody>
        </p:sp>
        <p:sp>
          <p:nvSpPr>
            <p:cNvPr id="462" name="Google Shape;462;p36"/>
            <p:cNvSpPr/>
            <p:nvPr/>
          </p:nvSpPr>
          <p:spPr>
            <a:xfrm>
              <a:off x="6954075" y="3015375"/>
              <a:ext cx="1828800" cy="13452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6"/>
          <p:cNvGrpSpPr/>
          <p:nvPr/>
        </p:nvGrpSpPr>
        <p:grpSpPr>
          <a:xfrm>
            <a:off x="777250" y="1360060"/>
            <a:ext cx="3652250" cy="2497371"/>
            <a:chOff x="645579" y="2103230"/>
            <a:chExt cx="8374800" cy="1721850"/>
          </a:xfrm>
        </p:grpSpPr>
        <p:sp>
          <p:nvSpPr>
            <p:cNvPr id="464" name="Google Shape;464;p36"/>
            <p:cNvSpPr/>
            <p:nvPr/>
          </p:nvSpPr>
          <p:spPr>
            <a:xfrm>
              <a:off x="645579" y="2103230"/>
              <a:ext cx="8374800" cy="702900"/>
            </a:xfrm>
            <a:prstGeom prst="rect">
              <a:avLst/>
            </a:prstGeom>
            <a:solidFill>
              <a:srgbClr val="1E08FF">
                <a:alpha val="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645579" y="2806280"/>
              <a:ext cx="8374800" cy="1018800"/>
            </a:xfrm>
            <a:prstGeom prst="rect">
              <a:avLst/>
            </a:prstGeom>
            <a:solidFill>
              <a:srgbClr val="CE0E0E">
                <a:alpha val="5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6"/>
          <p:cNvSpPr txBox="1"/>
          <p:nvPr/>
        </p:nvSpPr>
        <p:spPr>
          <a:xfrm>
            <a:off x="2871525" y="1317813"/>
            <a:ext cx="1649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FA8DC"/>
                </a:solidFill>
              </a:rPr>
              <a:t>SUCROSE-LIKE</a:t>
            </a:r>
            <a:endParaRPr b="1">
              <a:solidFill>
                <a:srgbClr val="6FA8DC"/>
              </a:solidFill>
            </a:endParaRPr>
          </a:p>
        </p:txBody>
      </p:sp>
      <p:sp>
        <p:nvSpPr>
          <p:cNvPr id="467" name="Google Shape;467;p36"/>
          <p:cNvSpPr txBox="1"/>
          <p:nvPr/>
        </p:nvSpPr>
        <p:spPr>
          <a:xfrm>
            <a:off x="2963625" y="3501675"/>
            <a:ext cx="14655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06666"/>
                </a:solidFill>
              </a:rPr>
              <a:t>QUININE-LIKE</a:t>
            </a:r>
            <a:endParaRPr b="1">
              <a:solidFill>
                <a:srgbClr val="E06666"/>
              </a:solidFill>
            </a:endParaRPr>
          </a:p>
        </p:txBody>
      </p:sp>
      <p:sp>
        <p:nvSpPr>
          <p:cNvPr id="468" name="Google Shape;468;p36"/>
          <p:cNvSpPr txBox="1"/>
          <p:nvPr/>
        </p:nvSpPr>
        <p:spPr>
          <a:xfrm>
            <a:off x="1577675" y="4289800"/>
            <a:ext cx="20514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Homeostatic state</a:t>
            </a:r>
            <a:endParaRPr b="1" sz="1600"/>
          </a:p>
        </p:txBody>
      </p:sp>
      <p:sp>
        <p:nvSpPr>
          <p:cNvPr id="469" name="Google Shape;469;p36"/>
          <p:cNvSpPr/>
          <p:nvPr/>
        </p:nvSpPr>
        <p:spPr>
          <a:xfrm>
            <a:off x="0" y="4930950"/>
            <a:ext cx="9144000" cy="212400"/>
          </a:xfrm>
          <a:prstGeom prst="rect">
            <a:avLst/>
          </a:prstGeom>
          <a:solidFill>
            <a:srgbClr val="940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txBox="1"/>
          <p:nvPr/>
        </p:nvSpPr>
        <p:spPr>
          <a:xfrm>
            <a:off x="8218275" y="4945125"/>
            <a:ext cx="925800" cy="198300"/>
          </a:xfrm>
          <a:prstGeom prst="rect">
            <a:avLst/>
          </a:prstGeom>
          <a:solidFill>
            <a:srgbClr val="940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2</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474" name="Shape 474"/>
        <p:cNvGrpSpPr/>
        <p:nvPr/>
      </p:nvGrpSpPr>
      <p:grpSpPr>
        <a:xfrm>
          <a:off x="0" y="0"/>
          <a:ext cx="0" cy="0"/>
          <a:chOff x="0" y="0"/>
          <a:chExt cx="0" cy="0"/>
        </a:xfrm>
      </p:grpSpPr>
      <p:sp>
        <p:nvSpPr>
          <p:cNvPr id="475" name="Google Shape;475;p37"/>
          <p:cNvSpPr txBox="1"/>
          <p:nvPr>
            <p:ph type="ctrTitle"/>
          </p:nvPr>
        </p:nvSpPr>
        <p:spPr>
          <a:xfrm>
            <a:off x="311700" y="1143225"/>
            <a:ext cx="8520600" cy="9774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rPr>
              <a:t>Aim 3</a:t>
            </a:r>
            <a:endParaRPr b="1">
              <a:solidFill>
                <a:srgbClr val="FFFFFF"/>
              </a:solidFill>
            </a:endParaRPr>
          </a:p>
        </p:txBody>
      </p:sp>
      <p:sp>
        <p:nvSpPr>
          <p:cNvPr id="476" name="Google Shape;476;p37"/>
          <p:cNvSpPr txBox="1"/>
          <p:nvPr>
            <p:ph idx="1" type="subTitle"/>
          </p:nvPr>
        </p:nvSpPr>
        <p:spPr>
          <a:xfrm>
            <a:off x="311700" y="2294650"/>
            <a:ext cx="8520600" cy="7926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Feature </a:t>
            </a:r>
            <a:r>
              <a:rPr b="1" lang="en">
                <a:solidFill>
                  <a:srgbClr val="FFFFFF"/>
                </a:solidFill>
              </a:rPr>
              <a:t>importance</a:t>
            </a:r>
            <a:endParaRPr b="1">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8"/>
          <p:cNvSpPr txBox="1"/>
          <p:nvPr>
            <p:ph type="title"/>
          </p:nvPr>
        </p:nvSpPr>
        <p:spPr>
          <a:xfrm>
            <a:off x="135550" y="9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5B0F00"/>
                </a:solidFill>
              </a:rPr>
              <a:t>Through Python ML</a:t>
            </a:r>
            <a:endParaRPr b="1" sz="3000">
              <a:solidFill>
                <a:srgbClr val="5B0F00"/>
              </a:solidFill>
            </a:endParaRPr>
          </a:p>
        </p:txBody>
      </p:sp>
      <p:sp>
        <p:nvSpPr>
          <p:cNvPr id="482" name="Google Shape;482;p38"/>
          <p:cNvSpPr/>
          <p:nvPr/>
        </p:nvSpPr>
        <p:spPr>
          <a:xfrm rot="5400000">
            <a:off x="3967200" y="-1784800"/>
            <a:ext cx="1209600" cy="8067300"/>
          </a:xfrm>
          <a:prstGeom prst="rect">
            <a:avLst/>
          </a:prstGeom>
          <a:gradFill>
            <a:gsLst>
              <a:gs pos="0">
                <a:srgbClr val="0000FF"/>
              </a:gs>
              <a:gs pos="100000">
                <a:srgbClr val="FF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txBox="1"/>
          <p:nvPr/>
        </p:nvSpPr>
        <p:spPr>
          <a:xfrm>
            <a:off x="690750" y="2008100"/>
            <a:ext cx="2419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rPr>
              <a:t>QUININE?</a:t>
            </a:r>
            <a:endParaRPr b="1" sz="2500">
              <a:solidFill>
                <a:srgbClr val="FFFFFF"/>
              </a:solidFill>
            </a:endParaRPr>
          </a:p>
        </p:txBody>
      </p:sp>
      <p:sp>
        <p:nvSpPr>
          <p:cNvPr id="484" name="Google Shape;484;p38"/>
          <p:cNvSpPr txBox="1"/>
          <p:nvPr/>
        </p:nvSpPr>
        <p:spPr>
          <a:xfrm>
            <a:off x="6034050" y="2008100"/>
            <a:ext cx="2419200" cy="48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500">
                <a:solidFill>
                  <a:srgbClr val="FFFFFF"/>
                </a:solidFill>
              </a:rPr>
              <a:t>SUCROSE?</a:t>
            </a:r>
            <a:endParaRPr b="1" sz="2500">
              <a:solidFill>
                <a:srgbClr val="FFFFFF"/>
              </a:solidFill>
            </a:endParaRPr>
          </a:p>
        </p:txBody>
      </p:sp>
      <p:grpSp>
        <p:nvGrpSpPr>
          <p:cNvPr id="485" name="Google Shape;485;p38"/>
          <p:cNvGrpSpPr/>
          <p:nvPr/>
        </p:nvGrpSpPr>
        <p:grpSpPr>
          <a:xfrm>
            <a:off x="868050" y="3017975"/>
            <a:ext cx="7587450" cy="1291800"/>
            <a:chOff x="868050" y="3017975"/>
            <a:chExt cx="7587450" cy="1291800"/>
          </a:xfrm>
        </p:grpSpPr>
        <p:cxnSp>
          <p:nvCxnSpPr>
            <p:cNvPr id="486" name="Google Shape;486;p38"/>
            <p:cNvCxnSpPr/>
            <p:nvPr/>
          </p:nvCxnSpPr>
          <p:spPr>
            <a:xfrm rot="10800000">
              <a:off x="1747950" y="3017975"/>
              <a:ext cx="0" cy="645900"/>
            </a:xfrm>
            <a:prstGeom prst="straightConnector1">
              <a:avLst/>
            </a:prstGeom>
            <a:noFill/>
            <a:ln cap="flat" cmpd="sng" w="38100">
              <a:solidFill>
                <a:schemeClr val="dk2"/>
              </a:solidFill>
              <a:prstDash val="solid"/>
              <a:round/>
              <a:headEnd len="med" w="med" type="none"/>
              <a:tailEnd len="med" w="med" type="stealth"/>
            </a:ln>
          </p:spPr>
        </p:cxnSp>
        <p:sp>
          <p:nvSpPr>
            <p:cNvPr id="487" name="Google Shape;487;p38"/>
            <p:cNvSpPr txBox="1"/>
            <p:nvPr/>
          </p:nvSpPr>
          <p:spPr>
            <a:xfrm>
              <a:off x="868050" y="3663875"/>
              <a:ext cx="20082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Salt at baseline/ replete</a:t>
              </a:r>
              <a:endParaRPr b="1" sz="1800"/>
            </a:p>
            <a:p>
              <a:pPr indent="0" lvl="0" marL="0" rtl="0" algn="ctr">
                <a:spcBef>
                  <a:spcPts val="0"/>
                </a:spcBef>
                <a:spcAft>
                  <a:spcPts val="0"/>
                </a:spcAft>
                <a:buNone/>
              </a:pPr>
              <a:r>
                <a:t/>
              </a:r>
              <a:endParaRPr b="1" sz="1800"/>
            </a:p>
          </p:txBody>
        </p:sp>
        <p:cxnSp>
          <p:nvCxnSpPr>
            <p:cNvPr id="488" name="Google Shape;488;p38"/>
            <p:cNvCxnSpPr/>
            <p:nvPr/>
          </p:nvCxnSpPr>
          <p:spPr>
            <a:xfrm rot="10800000">
              <a:off x="4497350" y="3017975"/>
              <a:ext cx="0" cy="645900"/>
            </a:xfrm>
            <a:prstGeom prst="straightConnector1">
              <a:avLst/>
            </a:prstGeom>
            <a:noFill/>
            <a:ln cap="flat" cmpd="sng" w="38100">
              <a:solidFill>
                <a:schemeClr val="dk2"/>
              </a:solidFill>
              <a:prstDash val="solid"/>
              <a:round/>
              <a:headEnd len="med" w="med" type="none"/>
              <a:tailEnd len="med" w="med" type="stealth"/>
            </a:ln>
          </p:spPr>
        </p:cxnSp>
        <p:sp>
          <p:nvSpPr>
            <p:cNvPr id="489" name="Google Shape;489;p38"/>
            <p:cNvSpPr txBox="1"/>
            <p:nvPr/>
          </p:nvSpPr>
          <p:spPr>
            <a:xfrm>
              <a:off x="3617450" y="3663875"/>
              <a:ext cx="20082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Salt at baseline/</a:t>
              </a:r>
              <a:endParaRPr b="1" sz="1800"/>
            </a:p>
            <a:p>
              <a:pPr indent="0" lvl="0" marL="0" rtl="0" algn="ctr">
                <a:spcBef>
                  <a:spcPts val="0"/>
                </a:spcBef>
                <a:spcAft>
                  <a:spcPts val="0"/>
                </a:spcAft>
                <a:buNone/>
              </a:pPr>
              <a:r>
                <a:rPr b="1" lang="en" sz="1800"/>
                <a:t>deplete/replete?</a:t>
              </a:r>
              <a:endParaRPr b="1" sz="1800"/>
            </a:p>
          </p:txBody>
        </p:sp>
        <p:cxnSp>
          <p:nvCxnSpPr>
            <p:cNvPr id="490" name="Google Shape;490;p38"/>
            <p:cNvCxnSpPr/>
            <p:nvPr/>
          </p:nvCxnSpPr>
          <p:spPr>
            <a:xfrm rot="10800000">
              <a:off x="7327200" y="3017975"/>
              <a:ext cx="0" cy="645900"/>
            </a:xfrm>
            <a:prstGeom prst="straightConnector1">
              <a:avLst/>
            </a:prstGeom>
            <a:noFill/>
            <a:ln cap="flat" cmpd="sng" w="38100">
              <a:solidFill>
                <a:schemeClr val="dk2"/>
              </a:solidFill>
              <a:prstDash val="solid"/>
              <a:round/>
              <a:headEnd len="med" w="med" type="none"/>
              <a:tailEnd len="med" w="med" type="stealth"/>
            </a:ln>
          </p:spPr>
        </p:cxnSp>
        <p:sp>
          <p:nvSpPr>
            <p:cNvPr id="491" name="Google Shape;491;p38"/>
            <p:cNvSpPr txBox="1"/>
            <p:nvPr/>
          </p:nvSpPr>
          <p:spPr>
            <a:xfrm>
              <a:off x="6447300" y="3663875"/>
              <a:ext cx="20082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Salt at </a:t>
              </a:r>
              <a:r>
                <a:rPr b="1" lang="en" sz="1800"/>
                <a:t>deplete</a:t>
              </a:r>
              <a:endParaRPr b="1" sz="1800"/>
            </a:p>
          </p:txBody>
        </p:sp>
      </p:grpSp>
      <p:sp>
        <p:nvSpPr>
          <p:cNvPr id="492" name="Google Shape;492;p38"/>
          <p:cNvSpPr txBox="1"/>
          <p:nvPr/>
        </p:nvSpPr>
        <p:spPr>
          <a:xfrm rot="-2921046">
            <a:off x="2855263" y="1209643"/>
            <a:ext cx="3433452" cy="13759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FF0000"/>
                </a:solidFill>
              </a:rPr>
              <a:t>HOW?</a:t>
            </a:r>
            <a:endParaRPr b="1" sz="7200">
              <a:solidFill>
                <a:srgbClr val="FF0000"/>
              </a:solidFill>
            </a:endParaRPr>
          </a:p>
        </p:txBody>
      </p:sp>
      <p:sp>
        <p:nvSpPr>
          <p:cNvPr id="493" name="Google Shape;493;p38"/>
          <p:cNvSpPr/>
          <p:nvPr/>
        </p:nvSpPr>
        <p:spPr>
          <a:xfrm>
            <a:off x="0" y="4930950"/>
            <a:ext cx="9144000" cy="212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txBox="1"/>
          <p:nvPr/>
        </p:nvSpPr>
        <p:spPr>
          <a:xfrm>
            <a:off x="8218275" y="4945125"/>
            <a:ext cx="925800" cy="198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3</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2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8" name="Shape 498"/>
        <p:cNvGrpSpPr/>
        <p:nvPr/>
      </p:nvGrpSpPr>
      <p:grpSpPr>
        <a:xfrm>
          <a:off x="0" y="0"/>
          <a:ext cx="0" cy="0"/>
          <a:chOff x="0" y="0"/>
          <a:chExt cx="0" cy="0"/>
        </a:xfrm>
      </p:grpSpPr>
      <p:sp>
        <p:nvSpPr>
          <p:cNvPr id="499" name="Google Shape;499;p39"/>
          <p:cNvSpPr txBox="1"/>
          <p:nvPr>
            <p:ph type="title"/>
          </p:nvPr>
        </p:nvSpPr>
        <p:spPr>
          <a:xfrm>
            <a:off x="100" y="68350"/>
            <a:ext cx="9144000" cy="5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B0F00"/>
                </a:solidFill>
              </a:rPr>
              <a:t>Mouth/facial motor responses govern classification</a:t>
            </a:r>
            <a:endParaRPr b="1">
              <a:solidFill>
                <a:srgbClr val="5B0F00"/>
              </a:solidFill>
            </a:endParaRPr>
          </a:p>
        </p:txBody>
      </p:sp>
      <p:sp>
        <p:nvSpPr>
          <p:cNvPr id="500" name="Google Shape;500;p39"/>
          <p:cNvSpPr txBox="1"/>
          <p:nvPr/>
        </p:nvSpPr>
        <p:spPr>
          <a:xfrm>
            <a:off x="3151850" y="4457775"/>
            <a:ext cx="40608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Relative feature importance (permutations)</a:t>
            </a:r>
            <a:endParaRPr b="1"/>
          </a:p>
        </p:txBody>
      </p:sp>
      <p:sp>
        <p:nvSpPr>
          <p:cNvPr id="501" name="Google Shape;501;p39"/>
          <p:cNvSpPr/>
          <p:nvPr/>
        </p:nvSpPr>
        <p:spPr>
          <a:xfrm>
            <a:off x="0" y="4930950"/>
            <a:ext cx="9144000" cy="212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txBox="1"/>
          <p:nvPr/>
        </p:nvSpPr>
        <p:spPr>
          <a:xfrm>
            <a:off x="8218275" y="4945125"/>
            <a:ext cx="925800" cy="198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AIM 3</a:t>
            </a:r>
            <a:endParaRPr b="1">
              <a:solidFill>
                <a:srgbClr val="FFFFFF"/>
              </a:solidFill>
            </a:endParaRPr>
          </a:p>
        </p:txBody>
      </p:sp>
      <p:pic>
        <p:nvPicPr>
          <p:cNvPr id="503" name="Google Shape;503;p39"/>
          <p:cNvPicPr preferRelativeResize="0"/>
          <p:nvPr/>
        </p:nvPicPr>
        <p:blipFill rotWithShape="1">
          <a:blip r:embed="rId3">
            <a:alphaModFix/>
          </a:blip>
          <a:srcRect b="69267" l="15573" r="2720" t="5736"/>
          <a:stretch/>
        </p:blipFill>
        <p:spPr>
          <a:xfrm>
            <a:off x="2912950" y="725525"/>
            <a:ext cx="5186376" cy="3482501"/>
          </a:xfrm>
          <a:prstGeom prst="rect">
            <a:avLst/>
          </a:prstGeom>
          <a:noFill/>
          <a:ln>
            <a:noFill/>
          </a:ln>
        </p:spPr>
      </p:pic>
      <p:sp>
        <p:nvSpPr>
          <p:cNvPr id="504" name="Google Shape;504;p39"/>
          <p:cNvSpPr txBox="1"/>
          <p:nvPr/>
        </p:nvSpPr>
        <p:spPr>
          <a:xfrm>
            <a:off x="1020550" y="644025"/>
            <a:ext cx="1892400" cy="357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1100">
                <a:solidFill>
                  <a:srgbClr val="FF9900"/>
                </a:solidFill>
                <a:latin typeface="Roboto"/>
                <a:ea typeface="Roboto"/>
                <a:cs typeface="Roboto"/>
                <a:sym typeface="Roboto"/>
              </a:rPr>
              <a:t>(side)</a:t>
            </a:r>
            <a:r>
              <a:rPr b="1" lang="en" sz="1100">
                <a:solidFill>
                  <a:schemeClr val="dk1"/>
                </a:solidFill>
                <a:latin typeface="Roboto"/>
                <a:ea typeface="Roboto"/>
                <a:cs typeface="Roboto"/>
                <a:sym typeface="Roboto"/>
              </a:rPr>
              <a:t> nose septum (x)</a:t>
            </a:r>
            <a:endParaRPr b="1" sz="1100">
              <a:solidFill>
                <a:schemeClr val="dk1"/>
              </a:solidFill>
              <a:latin typeface="Roboto"/>
              <a:ea typeface="Roboto"/>
              <a:cs typeface="Roboto"/>
              <a:sym typeface="Roboto"/>
            </a:endParaRPr>
          </a:p>
          <a:p>
            <a:pPr indent="0" lvl="0" marL="0" rtl="0" algn="r">
              <a:lnSpc>
                <a:spcPct val="100000"/>
              </a:lnSpc>
              <a:spcBef>
                <a:spcPts val="0"/>
              </a:spcBef>
              <a:spcAft>
                <a:spcPts val="0"/>
              </a:spcAft>
              <a:buNone/>
            </a:pPr>
            <a:r>
              <a:rPr b="1" lang="en" sz="1100">
                <a:solidFill>
                  <a:srgbClr val="FF9900"/>
                </a:solidFill>
                <a:latin typeface="Roboto"/>
                <a:ea typeface="Roboto"/>
                <a:cs typeface="Roboto"/>
                <a:sym typeface="Roboto"/>
              </a:rPr>
              <a:t>(side) </a:t>
            </a:r>
            <a:r>
              <a:rPr b="1" lang="en" sz="1100">
                <a:solidFill>
                  <a:schemeClr val="dk1"/>
                </a:solidFill>
                <a:latin typeface="Roboto"/>
                <a:ea typeface="Roboto"/>
                <a:cs typeface="Roboto"/>
                <a:sym typeface="Roboto"/>
              </a:rPr>
              <a:t>bottom mouth (y)</a:t>
            </a:r>
            <a:endParaRPr b="1" sz="1100">
              <a:solidFill>
                <a:schemeClr val="dk1"/>
              </a:solidFill>
              <a:latin typeface="Roboto"/>
              <a:ea typeface="Roboto"/>
              <a:cs typeface="Roboto"/>
              <a:sym typeface="Roboto"/>
            </a:endParaRPr>
          </a:p>
          <a:p>
            <a:pPr indent="0" lvl="0" marL="0" rtl="0" algn="r">
              <a:lnSpc>
                <a:spcPct val="100000"/>
              </a:lnSpc>
              <a:spcBef>
                <a:spcPts val="0"/>
              </a:spcBef>
              <a:spcAft>
                <a:spcPts val="0"/>
              </a:spcAft>
              <a:buNone/>
            </a:pPr>
            <a:r>
              <a:rPr b="1" lang="en" sz="1100">
                <a:solidFill>
                  <a:srgbClr val="FF9900"/>
                </a:solidFill>
                <a:latin typeface="Roboto"/>
                <a:ea typeface="Roboto"/>
                <a:cs typeface="Roboto"/>
                <a:sym typeface="Roboto"/>
              </a:rPr>
              <a:t>(side)</a:t>
            </a:r>
            <a:r>
              <a:rPr b="1" lang="en" sz="1100">
                <a:solidFill>
                  <a:schemeClr val="dk1"/>
                </a:solidFill>
                <a:latin typeface="Roboto"/>
                <a:ea typeface="Roboto"/>
                <a:cs typeface="Roboto"/>
                <a:sym typeface="Roboto"/>
              </a:rPr>
              <a:t> top eye (x) </a:t>
            </a:r>
            <a:r>
              <a:rPr b="1" lang="en" sz="1100">
                <a:solidFill>
                  <a:schemeClr val="dk1"/>
                </a:solidFill>
                <a:latin typeface="Roboto"/>
                <a:ea typeface="Roboto"/>
                <a:cs typeface="Roboto"/>
                <a:sym typeface="Roboto"/>
              </a:rPr>
              <a:t> </a:t>
            </a:r>
            <a:endParaRPr b="1" sz="1100">
              <a:solidFill>
                <a:schemeClr val="dk1"/>
              </a:solidFill>
              <a:latin typeface="Roboto"/>
              <a:ea typeface="Roboto"/>
              <a:cs typeface="Roboto"/>
              <a:sym typeface="Roboto"/>
            </a:endParaRPr>
          </a:p>
          <a:p>
            <a:pPr indent="0" lvl="0" marL="0" rtl="0" algn="r">
              <a:lnSpc>
                <a:spcPct val="100000"/>
              </a:lnSpc>
              <a:spcBef>
                <a:spcPts val="0"/>
              </a:spcBef>
              <a:spcAft>
                <a:spcPts val="0"/>
              </a:spcAft>
              <a:buNone/>
            </a:pPr>
            <a:r>
              <a:rPr b="1" lang="en" sz="1100">
                <a:solidFill>
                  <a:schemeClr val="dk1"/>
                </a:solidFill>
                <a:latin typeface="Roboto"/>
                <a:ea typeface="Roboto"/>
                <a:cs typeface="Roboto"/>
                <a:sym typeface="Roboto"/>
              </a:rPr>
              <a:t>(oral) bottom mouth (x)</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chemeClr val="dk1"/>
                </a:solidFill>
                <a:latin typeface="Roboto"/>
                <a:ea typeface="Roboto"/>
                <a:cs typeface="Roboto"/>
                <a:sym typeface="Roboto"/>
              </a:rPr>
              <a:t>(oral) bottom teeth (x)</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rgbClr val="FF9900"/>
                </a:solidFill>
                <a:latin typeface="Roboto"/>
                <a:ea typeface="Roboto"/>
                <a:cs typeface="Roboto"/>
                <a:sym typeface="Roboto"/>
              </a:rPr>
              <a:t>(side) </a:t>
            </a:r>
            <a:r>
              <a:rPr b="1" lang="en" sz="1100">
                <a:solidFill>
                  <a:schemeClr val="dk1"/>
                </a:solidFill>
                <a:latin typeface="Roboto"/>
                <a:ea typeface="Roboto"/>
                <a:cs typeface="Roboto"/>
                <a:sym typeface="Roboto"/>
              </a:rPr>
              <a:t>ear tip (y) </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rgbClr val="FF9900"/>
                </a:solidFill>
                <a:latin typeface="Roboto"/>
                <a:ea typeface="Roboto"/>
                <a:cs typeface="Roboto"/>
                <a:sym typeface="Roboto"/>
              </a:rPr>
              <a:t>(side)</a:t>
            </a:r>
            <a:r>
              <a:rPr b="1" lang="en" sz="1100">
                <a:solidFill>
                  <a:schemeClr val="dk1"/>
                </a:solidFill>
                <a:latin typeface="Roboto"/>
                <a:ea typeface="Roboto"/>
                <a:cs typeface="Roboto"/>
                <a:sym typeface="Roboto"/>
              </a:rPr>
              <a:t> ear tip (x)</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chemeClr val="dk1"/>
                </a:solidFill>
                <a:latin typeface="Roboto"/>
                <a:ea typeface="Roboto"/>
                <a:cs typeface="Roboto"/>
                <a:sym typeface="Roboto"/>
              </a:rPr>
              <a:t>(oral) bottom teeth (y) </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chemeClr val="dk1"/>
                </a:solidFill>
                <a:latin typeface="Roboto"/>
                <a:ea typeface="Roboto"/>
                <a:cs typeface="Roboto"/>
                <a:sym typeface="Roboto"/>
              </a:rPr>
              <a:t>(oral) top teeth (x) </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rgbClr val="FF9900"/>
                </a:solidFill>
                <a:latin typeface="Roboto"/>
                <a:ea typeface="Roboto"/>
                <a:cs typeface="Roboto"/>
                <a:sym typeface="Roboto"/>
              </a:rPr>
              <a:t>(side)</a:t>
            </a:r>
            <a:r>
              <a:rPr b="1" lang="en" sz="1100">
                <a:solidFill>
                  <a:schemeClr val="dk1"/>
                </a:solidFill>
                <a:latin typeface="Roboto"/>
                <a:ea typeface="Roboto"/>
                <a:cs typeface="Roboto"/>
                <a:sym typeface="Roboto"/>
              </a:rPr>
              <a:t> bottom eye (x)</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chemeClr val="dk1"/>
                </a:solidFill>
                <a:latin typeface="Roboto"/>
                <a:ea typeface="Roboto"/>
                <a:cs typeface="Roboto"/>
                <a:sym typeface="Roboto"/>
              </a:rPr>
              <a:t>(oral) nose septum (x)</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chemeClr val="dk1"/>
                </a:solidFill>
                <a:latin typeface="Roboto"/>
                <a:ea typeface="Roboto"/>
                <a:cs typeface="Roboto"/>
                <a:sym typeface="Roboto"/>
              </a:rPr>
              <a:t>(oral) nose tip (x)</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rgbClr val="FF9900"/>
                </a:solidFill>
                <a:latin typeface="Roboto"/>
                <a:ea typeface="Roboto"/>
                <a:cs typeface="Roboto"/>
                <a:sym typeface="Roboto"/>
              </a:rPr>
              <a:t>(side)</a:t>
            </a:r>
            <a:r>
              <a:rPr b="1" lang="en" sz="1100">
                <a:solidFill>
                  <a:schemeClr val="dk1"/>
                </a:solidFill>
                <a:latin typeface="Roboto"/>
                <a:ea typeface="Roboto"/>
                <a:cs typeface="Roboto"/>
                <a:sym typeface="Roboto"/>
              </a:rPr>
              <a:t> top mouth (x)</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rgbClr val="FF9900"/>
                </a:solidFill>
                <a:latin typeface="Roboto"/>
                <a:ea typeface="Roboto"/>
                <a:cs typeface="Roboto"/>
                <a:sym typeface="Roboto"/>
              </a:rPr>
              <a:t>(side) </a:t>
            </a:r>
            <a:r>
              <a:rPr b="1" lang="en" sz="1100">
                <a:solidFill>
                  <a:schemeClr val="dk1"/>
                </a:solidFill>
                <a:latin typeface="Roboto"/>
                <a:ea typeface="Roboto"/>
                <a:cs typeface="Roboto"/>
                <a:sym typeface="Roboto"/>
              </a:rPr>
              <a:t>ear tragus (x)</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chemeClr val="dk1"/>
                </a:solidFill>
                <a:latin typeface="Roboto"/>
                <a:ea typeface="Roboto"/>
                <a:cs typeface="Roboto"/>
                <a:sym typeface="Roboto"/>
              </a:rPr>
              <a:t>(oral) tongue (x) </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rgbClr val="FF9900"/>
                </a:solidFill>
                <a:latin typeface="Roboto"/>
                <a:ea typeface="Roboto"/>
                <a:cs typeface="Roboto"/>
                <a:sym typeface="Roboto"/>
              </a:rPr>
              <a:t>(side) </a:t>
            </a:r>
            <a:r>
              <a:rPr b="1" lang="en" sz="1100">
                <a:solidFill>
                  <a:schemeClr val="dk1"/>
                </a:solidFill>
                <a:latin typeface="Roboto"/>
                <a:ea typeface="Roboto"/>
                <a:cs typeface="Roboto"/>
                <a:sym typeface="Roboto"/>
              </a:rPr>
              <a:t>nose bulb (y)</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rgbClr val="FF9900"/>
                </a:solidFill>
                <a:latin typeface="Roboto"/>
                <a:ea typeface="Roboto"/>
                <a:cs typeface="Roboto"/>
                <a:sym typeface="Roboto"/>
              </a:rPr>
              <a:t>(side)</a:t>
            </a:r>
            <a:r>
              <a:rPr b="1" lang="en" sz="1100">
                <a:solidFill>
                  <a:schemeClr val="dk1"/>
                </a:solidFill>
                <a:latin typeface="Roboto"/>
                <a:ea typeface="Roboto"/>
                <a:cs typeface="Roboto"/>
                <a:sym typeface="Roboto"/>
              </a:rPr>
              <a:t> left pinky (x) </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rgbClr val="FF9900"/>
                </a:solidFill>
                <a:latin typeface="Roboto"/>
                <a:ea typeface="Roboto"/>
                <a:cs typeface="Roboto"/>
                <a:sym typeface="Roboto"/>
              </a:rPr>
              <a:t>(side)</a:t>
            </a:r>
            <a:r>
              <a:rPr b="1" lang="en" sz="1100">
                <a:solidFill>
                  <a:schemeClr val="dk1"/>
                </a:solidFill>
                <a:latin typeface="Roboto"/>
                <a:ea typeface="Roboto"/>
                <a:cs typeface="Roboto"/>
                <a:sym typeface="Roboto"/>
              </a:rPr>
              <a:t> bottom mouth (x) </a:t>
            </a:r>
            <a:endParaRPr b="1" sz="1100">
              <a:solidFill>
                <a:schemeClr val="dk1"/>
              </a:solidFill>
              <a:latin typeface="Roboto"/>
              <a:ea typeface="Roboto"/>
              <a:cs typeface="Roboto"/>
              <a:sym typeface="Roboto"/>
            </a:endParaRPr>
          </a:p>
          <a:p>
            <a:pPr indent="0" lvl="0" marL="0" rtl="0" algn="r">
              <a:spcBef>
                <a:spcPts val="0"/>
              </a:spcBef>
              <a:spcAft>
                <a:spcPts val="0"/>
              </a:spcAft>
              <a:buNone/>
            </a:pPr>
            <a:r>
              <a:rPr b="1" lang="en" sz="1100">
                <a:solidFill>
                  <a:srgbClr val="FF9900"/>
                </a:solidFill>
                <a:latin typeface="Roboto"/>
                <a:ea typeface="Roboto"/>
                <a:cs typeface="Roboto"/>
                <a:sym typeface="Roboto"/>
              </a:rPr>
              <a:t>(side)</a:t>
            </a:r>
            <a:r>
              <a:rPr b="1" lang="en" sz="1100">
                <a:solidFill>
                  <a:schemeClr val="dk1"/>
                </a:solidFill>
                <a:latin typeface="Roboto"/>
                <a:ea typeface="Roboto"/>
                <a:cs typeface="Roboto"/>
                <a:sym typeface="Roboto"/>
              </a:rPr>
              <a:t> bottom eye (y)</a:t>
            </a:r>
            <a:endParaRPr b="1" sz="1100">
              <a:solidFill>
                <a:schemeClr val="dk1"/>
              </a:solidFill>
              <a:latin typeface="Roboto"/>
              <a:ea typeface="Roboto"/>
              <a:cs typeface="Roboto"/>
              <a:sym typeface="Roboto"/>
            </a:endParaRPr>
          </a:p>
          <a:p>
            <a:pPr indent="0" lvl="0" marL="0" rtl="0" algn="r">
              <a:lnSpc>
                <a:spcPct val="100000"/>
              </a:lnSpc>
              <a:spcBef>
                <a:spcPts val="0"/>
              </a:spcBef>
              <a:spcAft>
                <a:spcPts val="0"/>
              </a:spcAft>
              <a:buNone/>
            </a:pPr>
            <a:r>
              <a:rPr b="1" lang="en" sz="1100">
                <a:latin typeface="Roboto"/>
                <a:ea typeface="Roboto"/>
                <a:cs typeface="Roboto"/>
                <a:sym typeface="Roboto"/>
              </a:rPr>
              <a:t>(oral)</a:t>
            </a:r>
            <a:r>
              <a:rPr b="1" lang="en" sz="1100">
                <a:solidFill>
                  <a:schemeClr val="dk1"/>
                </a:solidFill>
                <a:latin typeface="Roboto"/>
                <a:ea typeface="Roboto"/>
                <a:cs typeface="Roboto"/>
                <a:sym typeface="Roboto"/>
              </a:rPr>
              <a:t> tongue (x)</a:t>
            </a:r>
            <a:endParaRPr b="1" sz="1100">
              <a:solidFill>
                <a:schemeClr val="dk1"/>
              </a:solidFill>
              <a:latin typeface="Roboto"/>
              <a:ea typeface="Roboto"/>
              <a:cs typeface="Roboto"/>
              <a:sym typeface="Roboto"/>
            </a:endParaRPr>
          </a:p>
        </p:txBody>
      </p:sp>
      <p:pic>
        <p:nvPicPr>
          <p:cNvPr id="505" name="Google Shape;505;p39"/>
          <p:cNvPicPr preferRelativeResize="0"/>
          <p:nvPr/>
        </p:nvPicPr>
        <p:blipFill rotWithShape="1">
          <a:blip r:embed="rId4">
            <a:alphaModFix/>
          </a:blip>
          <a:srcRect b="1615" l="0" r="0" t="95870"/>
          <a:stretch/>
        </p:blipFill>
        <p:spPr>
          <a:xfrm>
            <a:off x="1785900" y="4232600"/>
            <a:ext cx="7203200" cy="258274"/>
          </a:xfrm>
          <a:prstGeom prst="rect">
            <a:avLst/>
          </a:prstGeom>
          <a:noFill/>
          <a:ln>
            <a:noFill/>
          </a:ln>
        </p:spPr>
      </p:pic>
      <p:sp>
        <p:nvSpPr>
          <p:cNvPr id="506" name="Google Shape;506;p39"/>
          <p:cNvSpPr txBox="1"/>
          <p:nvPr/>
        </p:nvSpPr>
        <p:spPr>
          <a:xfrm rot="-5400000">
            <a:off x="345625" y="1996725"/>
            <a:ext cx="11511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Features</a:t>
            </a:r>
            <a:endParaRPr b="1"/>
          </a:p>
        </p:txBody>
      </p:sp>
      <p:sp>
        <p:nvSpPr>
          <p:cNvPr id="507" name="Google Shape;507;p39"/>
          <p:cNvSpPr/>
          <p:nvPr/>
        </p:nvSpPr>
        <p:spPr>
          <a:xfrm>
            <a:off x="1181925" y="704575"/>
            <a:ext cx="7203300" cy="1898700"/>
          </a:xfrm>
          <a:prstGeom prst="rect">
            <a:avLst/>
          </a:prstGeom>
          <a:solidFill>
            <a:srgbClr val="FEA200">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3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11" name="Shape 511"/>
        <p:cNvGrpSpPr/>
        <p:nvPr/>
      </p:nvGrpSpPr>
      <p:grpSpPr>
        <a:xfrm>
          <a:off x="0" y="0"/>
          <a:ext cx="0" cy="0"/>
          <a:chOff x="0" y="0"/>
          <a:chExt cx="0" cy="0"/>
        </a:xfrm>
      </p:grpSpPr>
      <p:sp>
        <p:nvSpPr>
          <p:cNvPr id="512" name="Google Shape;512;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Conclusions</a:t>
            </a:r>
            <a:endParaRPr b="1">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6" name="Shape 516"/>
        <p:cNvGrpSpPr/>
        <p:nvPr/>
      </p:nvGrpSpPr>
      <p:grpSpPr>
        <a:xfrm>
          <a:off x="0" y="0"/>
          <a:ext cx="0" cy="0"/>
          <a:chOff x="0" y="0"/>
          <a:chExt cx="0" cy="0"/>
        </a:xfrm>
      </p:grpSpPr>
      <p:sp>
        <p:nvSpPr>
          <p:cNvPr id="517" name="Google Shape;517;p41"/>
          <p:cNvSpPr txBox="1"/>
          <p:nvPr>
            <p:ph type="title"/>
          </p:nvPr>
        </p:nvSpPr>
        <p:spPr>
          <a:xfrm>
            <a:off x="123825" y="139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B0F00"/>
                </a:solidFill>
              </a:rPr>
              <a:t>Accomplishments:</a:t>
            </a:r>
            <a:endParaRPr/>
          </a:p>
        </p:txBody>
      </p:sp>
      <p:sp>
        <p:nvSpPr>
          <p:cNvPr id="518" name="Google Shape;518;p41"/>
          <p:cNvSpPr txBox="1"/>
          <p:nvPr>
            <p:ph idx="1" type="body"/>
          </p:nvPr>
        </p:nvSpPr>
        <p:spPr>
          <a:xfrm>
            <a:off x="311700" y="7124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0000"/>
              </a:buClr>
              <a:buSzPts val="1800"/>
              <a:buChar char="-"/>
            </a:pPr>
            <a:r>
              <a:rPr b="1" lang="en">
                <a:solidFill>
                  <a:srgbClr val="CC0000"/>
                </a:solidFill>
              </a:rPr>
              <a:t>We can automate the scoring and </a:t>
            </a:r>
            <a:r>
              <a:rPr b="1" lang="en">
                <a:solidFill>
                  <a:srgbClr val="CC0000"/>
                </a:solidFill>
              </a:rPr>
              <a:t>assessment</a:t>
            </a:r>
            <a:r>
              <a:rPr b="1" lang="en">
                <a:solidFill>
                  <a:srgbClr val="CC0000"/>
                </a:solidFill>
              </a:rPr>
              <a:t> of taste reactivity videos through deeplabcut and ML</a:t>
            </a:r>
            <a:endParaRPr b="1">
              <a:solidFill>
                <a:srgbClr val="CC0000"/>
              </a:solidFill>
            </a:endParaRPr>
          </a:p>
          <a:p>
            <a:pPr indent="-342900" lvl="0" marL="457200" rtl="0" algn="l">
              <a:spcBef>
                <a:spcPts val="0"/>
              </a:spcBef>
              <a:spcAft>
                <a:spcPts val="0"/>
              </a:spcAft>
              <a:buClr>
                <a:srgbClr val="FF9900"/>
              </a:buClr>
              <a:buSzPts val="1800"/>
              <a:buChar char="-"/>
            </a:pPr>
            <a:r>
              <a:rPr b="1" lang="en">
                <a:solidFill>
                  <a:srgbClr val="FF9900"/>
                </a:solidFill>
              </a:rPr>
              <a:t>We can distinguish which features are of importance through classifying</a:t>
            </a:r>
            <a:endParaRPr b="1">
              <a:solidFill>
                <a:srgbClr val="FF9900"/>
              </a:solidFill>
            </a:endParaRPr>
          </a:p>
          <a:p>
            <a:pPr indent="-342900" lvl="0" marL="457200" rtl="0" algn="l">
              <a:spcBef>
                <a:spcPts val="0"/>
              </a:spcBef>
              <a:spcAft>
                <a:spcPts val="0"/>
              </a:spcAft>
              <a:buSzPts val="1800"/>
              <a:buChar char="-"/>
            </a:pPr>
            <a:r>
              <a:rPr b="1" lang="en"/>
              <a:t>The Gogolla approach performed similarly for extra trees (not showing all data)</a:t>
            </a:r>
            <a:endParaRPr b="1"/>
          </a:p>
          <a:p>
            <a:pPr indent="0" lvl="0" marL="0" rtl="0" algn="l">
              <a:spcBef>
                <a:spcPts val="1600"/>
              </a:spcBef>
              <a:spcAft>
                <a:spcPts val="1600"/>
              </a:spcAft>
              <a:buNone/>
            </a:pPr>
            <a:r>
              <a:t/>
            </a:r>
            <a:endParaRPr/>
          </a:p>
        </p:txBody>
      </p:sp>
      <p:grpSp>
        <p:nvGrpSpPr>
          <p:cNvPr id="519" name="Google Shape;519;p41"/>
          <p:cNvGrpSpPr/>
          <p:nvPr/>
        </p:nvGrpSpPr>
        <p:grpSpPr>
          <a:xfrm>
            <a:off x="730611" y="2865430"/>
            <a:ext cx="7682768" cy="2160672"/>
            <a:chOff x="1094250" y="2731050"/>
            <a:chExt cx="8185348" cy="2304225"/>
          </a:xfrm>
        </p:grpSpPr>
        <p:grpSp>
          <p:nvGrpSpPr>
            <p:cNvPr id="520" name="Google Shape;520;p41"/>
            <p:cNvGrpSpPr/>
            <p:nvPr/>
          </p:nvGrpSpPr>
          <p:grpSpPr>
            <a:xfrm>
              <a:off x="1207837" y="2823075"/>
              <a:ext cx="7694886" cy="1948300"/>
              <a:chOff x="1207837" y="2823075"/>
              <a:chExt cx="7694886" cy="1948300"/>
            </a:xfrm>
          </p:grpSpPr>
          <p:pic>
            <p:nvPicPr>
              <p:cNvPr id="521" name="Google Shape;521;p41"/>
              <p:cNvPicPr preferRelativeResize="0"/>
              <p:nvPr/>
            </p:nvPicPr>
            <p:blipFill>
              <a:blip r:embed="rId3">
                <a:alphaModFix/>
              </a:blip>
              <a:stretch>
                <a:fillRect/>
              </a:stretch>
            </p:blipFill>
            <p:spPr>
              <a:xfrm>
                <a:off x="1207837" y="2823075"/>
                <a:ext cx="7694877" cy="1948300"/>
              </a:xfrm>
              <a:prstGeom prst="rect">
                <a:avLst/>
              </a:prstGeom>
              <a:noFill/>
              <a:ln>
                <a:noFill/>
              </a:ln>
            </p:spPr>
          </p:pic>
          <p:pic>
            <p:nvPicPr>
              <p:cNvPr id="522" name="Google Shape;522;p41"/>
              <p:cNvPicPr preferRelativeResize="0"/>
              <p:nvPr/>
            </p:nvPicPr>
            <p:blipFill>
              <a:blip r:embed="rId4">
                <a:alphaModFix/>
              </a:blip>
              <a:stretch>
                <a:fillRect/>
              </a:stretch>
            </p:blipFill>
            <p:spPr>
              <a:xfrm>
                <a:off x="1586000" y="4568875"/>
                <a:ext cx="7316723" cy="202500"/>
              </a:xfrm>
              <a:prstGeom prst="rect">
                <a:avLst/>
              </a:prstGeom>
              <a:noFill/>
              <a:ln>
                <a:noFill/>
              </a:ln>
            </p:spPr>
          </p:pic>
        </p:grpSp>
        <p:sp>
          <p:nvSpPr>
            <p:cNvPr id="523" name="Google Shape;523;p41"/>
            <p:cNvSpPr txBox="1"/>
            <p:nvPr/>
          </p:nvSpPr>
          <p:spPr>
            <a:xfrm>
              <a:off x="3592263" y="4822070"/>
              <a:ext cx="2785200" cy="1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time relative to delivery (s)</a:t>
              </a:r>
              <a:endParaRPr b="1"/>
            </a:p>
          </p:txBody>
        </p:sp>
        <p:grpSp>
          <p:nvGrpSpPr>
            <p:cNvPr id="524" name="Google Shape;524;p41"/>
            <p:cNvGrpSpPr/>
            <p:nvPr/>
          </p:nvGrpSpPr>
          <p:grpSpPr>
            <a:xfrm>
              <a:off x="1584439" y="2731050"/>
              <a:ext cx="7695159" cy="202508"/>
              <a:chOff x="412400" y="1766849"/>
              <a:chExt cx="8731600" cy="144876"/>
            </a:xfrm>
          </p:grpSpPr>
          <p:sp>
            <p:nvSpPr>
              <p:cNvPr id="525" name="Google Shape;525;p41"/>
              <p:cNvSpPr txBox="1"/>
              <p:nvPr/>
            </p:nvSpPr>
            <p:spPr>
              <a:xfrm>
                <a:off x="412400" y="1777025"/>
                <a:ext cx="2785200" cy="13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baseline</a:t>
                </a:r>
                <a:endParaRPr b="1" sz="1200"/>
              </a:p>
            </p:txBody>
          </p:sp>
          <p:sp>
            <p:nvSpPr>
              <p:cNvPr id="526" name="Google Shape;526;p41"/>
              <p:cNvSpPr txBox="1"/>
              <p:nvPr/>
            </p:nvSpPr>
            <p:spPr>
              <a:xfrm>
                <a:off x="6358800" y="1777025"/>
                <a:ext cx="2785200" cy="13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r</a:t>
                </a:r>
                <a:r>
                  <a:rPr b="1" lang="en" sz="1200"/>
                  <a:t>eplete</a:t>
                </a:r>
                <a:endParaRPr b="1" sz="1200"/>
              </a:p>
            </p:txBody>
          </p:sp>
          <p:sp>
            <p:nvSpPr>
              <p:cNvPr id="527" name="Google Shape;527;p41"/>
              <p:cNvSpPr txBox="1"/>
              <p:nvPr/>
            </p:nvSpPr>
            <p:spPr>
              <a:xfrm>
                <a:off x="3058957" y="1766849"/>
                <a:ext cx="3299700" cy="13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deplete</a:t>
                </a:r>
                <a:endParaRPr b="1" sz="1200"/>
              </a:p>
            </p:txBody>
          </p:sp>
        </p:grpSp>
        <p:sp>
          <p:nvSpPr>
            <p:cNvPr id="528" name="Google Shape;528;p41"/>
            <p:cNvSpPr txBox="1"/>
            <p:nvPr/>
          </p:nvSpPr>
          <p:spPr>
            <a:xfrm rot="-5400000">
              <a:off x="116850" y="3800475"/>
              <a:ext cx="2212200" cy="25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prediction accuracy</a:t>
              </a:r>
              <a:endParaRPr b="1" sz="12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5" name="Shape 65"/>
        <p:cNvGrpSpPr/>
        <p:nvPr/>
      </p:nvGrpSpPr>
      <p:grpSpPr>
        <a:xfrm>
          <a:off x="0" y="0"/>
          <a:ext cx="0" cy="0"/>
          <a:chOff x="0" y="0"/>
          <a:chExt cx="0" cy="0"/>
        </a:xfrm>
      </p:grpSpPr>
      <p:sp>
        <p:nvSpPr>
          <p:cNvPr id="66" name="Google Shape;66;p15"/>
          <p:cNvSpPr txBox="1"/>
          <p:nvPr/>
        </p:nvSpPr>
        <p:spPr>
          <a:xfrm>
            <a:off x="6237850" y="69650"/>
            <a:ext cx="24225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0000"/>
                </a:solidFill>
              </a:rPr>
              <a:t>The Stuber Lab	</a:t>
            </a:r>
            <a:endParaRPr b="1" sz="2400">
              <a:solidFill>
                <a:srgbClr val="CC0000"/>
              </a:solidFill>
            </a:endParaRPr>
          </a:p>
        </p:txBody>
      </p:sp>
      <p:pic>
        <p:nvPicPr>
          <p:cNvPr id="67" name="Google Shape;67;p15"/>
          <p:cNvPicPr preferRelativeResize="0"/>
          <p:nvPr/>
        </p:nvPicPr>
        <p:blipFill>
          <a:blip r:embed="rId3">
            <a:alphaModFix/>
          </a:blip>
          <a:stretch>
            <a:fillRect/>
          </a:stretch>
        </p:blipFill>
        <p:spPr>
          <a:xfrm>
            <a:off x="2734450" y="1060252"/>
            <a:ext cx="2681950" cy="2681926"/>
          </a:xfrm>
          <a:prstGeom prst="rect">
            <a:avLst/>
          </a:prstGeom>
          <a:noFill/>
          <a:ln>
            <a:noFill/>
          </a:ln>
        </p:spPr>
      </p:pic>
      <p:pic>
        <p:nvPicPr>
          <p:cNvPr id="68" name="Google Shape;68;p15"/>
          <p:cNvPicPr preferRelativeResize="0"/>
          <p:nvPr/>
        </p:nvPicPr>
        <p:blipFill>
          <a:blip r:embed="rId4">
            <a:alphaModFix/>
          </a:blip>
          <a:stretch>
            <a:fillRect/>
          </a:stretch>
        </p:blipFill>
        <p:spPr>
          <a:xfrm>
            <a:off x="76200" y="1524000"/>
            <a:ext cx="2739974" cy="1909502"/>
          </a:xfrm>
          <a:prstGeom prst="rect">
            <a:avLst/>
          </a:prstGeom>
          <a:noFill/>
          <a:ln>
            <a:noFill/>
          </a:ln>
        </p:spPr>
      </p:pic>
      <p:cxnSp>
        <p:nvCxnSpPr>
          <p:cNvPr id="69" name="Google Shape;69;p15"/>
          <p:cNvCxnSpPr/>
          <p:nvPr/>
        </p:nvCxnSpPr>
        <p:spPr>
          <a:xfrm>
            <a:off x="1466575" y="2363663"/>
            <a:ext cx="1545300" cy="1148700"/>
          </a:xfrm>
          <a:prstGeom prst="straightConnector1">
            <a:avLst/>
          </a:prstGeom>
          <a:noFill/>
          <a:ln cap="flat" cmpd="sng" w="9525">
            <a:solidFill>
              <a:srgbClr val="999999"/>
            </a:solidFill>
            <a:prstDash val="dash"/>
            <a:round/>
            <a:headEnd len="med" w="med" type="none"/>
            <a:tailEnd len="med" w="med" type="none"/>
          </a:ln>
        </p:spPr>
      </p:cxnSp>
      <p:cxnSp>
        <p:nvCxnSpPr>
          <p:cNvPr id="70" name="Google Shape;70;p15"/>
          <p:cNvCxnSpPr/>
          <p:nvPr/>
        </p:nvCxnSpPr>
        <p:spPr>
          <a:xfrm flipH="1" rot="10800000">
            <a:off x="1736950" y="1387815"/>
            <a:ext cx="1491600" cy="488400"/>
          </a:xfrm>
          <a:prstGeom prst="straightConnector1">
            <a:avLst/>
          </a:prstGeom>
          <a:noFill/>
          <a:ln cap="flat" cmpd="sng" w="9525">
            <a:solidFill>
              <a:srgbClr val="999999"/>
            </a:solidFill>
            <a:prstDash val="dash"/>
            <a:round/>
            <a:headEnd len="med" w="med" type="none"/>
            <a:tailEnd len="med" w="med" type="none"/>
          </a:ln>
        </p:spPr>
      </p:cxnSp>
      <p:sp>
        <p:nvSpPr>
          <p:cNvPr id="71" name="Google Shape;71;p15"/>
          <p:cNvSpPr txBox="1"/>
          <p:nvPr/>
        </p:nvSpPr>
        <p:spPr>
          <a:xfrm>
            <a:off x="1624275" y="3519200"/>
            <a:ext cx="1553100" cy="7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CORTICAL INFORMATION PROCESSING</a:t>
            </a:r>
            <a:endParaRPr b="1">
              <a:solidFill>
                <a:srgbClr val="FFFFFF"/>
              </a:solidFill>
            </a:endParaRPr>
          </a:p>
        </p:txBody>
      </p:sp>
      <p:grpSp>
        <p:nvGrpSpPr>
          <p:cNvPr id="72" name="Google Shape;72;p15"/>
          <p:cNvGrpSpPr/>
          <p:nvPr/>
        </p:nvGrpSpPr>
        <p:grpSpPr>
          <a:xfrm>
            <a:off x="5193350" y="826467"/>
            <a:ext cx="3078279" cy="1569658"/>
            <a:chOff x="5117150" y="826467"/>
            <a:chExt cx="3078279" cy="1569658"/>
          </a:xfrm>
        </p:grpSpPr>
        <p:grpSp>
          <p:nvGrpSpPr>
            <p:cNvPr id="73" name="Google Shape;73;p15"/>
            <p:cNvGrpSpPr/>
            <p:nvPr/>
          </p:nvGrpSpPr>
          <p:grpSpPr>
            <a:xfrm>
              <a:off x="6679367" y="826467"/>
              <a:ext cx="1516062" cy="1569658"/>
              <a:chOff x="6410392" y="839842"/>
              <a:chExt cx="1516062" cy="1569658"/>
            </a:xfrm>
          </p:grpSpPr>
          <p:pic>
            <p:nvPicPr>
              <p:cNvPr id="74" name="Google Shape;74;p15"/>
              <p:cNvPicPr preferRelativeResize="0"/>
              <p:nvPr/>
            </p:nvPicPr>
            <p:blipFill>
              <a:blip r:embed="rId5">
                <a:alphaModFix/>
              </a:blip>
              <a:stretch>
                <a:fillRect/>
              </a:stretch>
            </p:blipFill>
            <p:spPr>
              <a:xfrm>
                <a:off x="6410392" y="839842"/>
                <a:ext cx="1516062" cy="1389352"/>
              </a:xfrm>
              <a:prstGeom prst="rect">
                <a:avLst/>
              </a:prstGeom>
              <a:noFill/>
              <a:ln>
                <a:noFill/>
              </a:ln>
            </p:spPr>
          </p:pic>
          <p:sp>
            <p:nvSpPr>
              <p:cNvPr id="75" name="Google Shape;75;p15"/>
              <p:cNvSpPr txBox="1"/>
              <p:nvPr/>
            </p:nvSpPr>
            <p:spPr>
              <a:xfrm>
                <a:off x="6486600" y="2148500"/>
                <a:ext cx="13401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MOTIVATION</a:t>
                </a:r>
                <a:endParaRPr b="1">
                  <a:solidFill>
                    <a:srgbClr val="FFFFFF"/>
                  </a:solidFill>
                </a:endParaRPr>
              </a:p>
            </p:txBody>
          </p:sp>
        </p:grpSp>
        <p:cxnSp>
          <p:nvCxnSpPr>
            <p:cNvPr id="76" name="Google Shape;76;p15"/>
            <p:cNvCxnSpPr/>
            <p:nvPr/>
          </p:nvCxnSpPr>
          <p:spPr>
            <a:xfrm flipH="1" rot="10800000">
              <a:off x="5117150" y="1531975"/>
              <a:ext cx="1120800" cy="328800"/>
            </a:xfrm>
            <a:prstGeom prst="straightConnector1">
              <a:avLst/>
            </a:prstGeom>
            <a:noFill/>
            <a:ln cap="flat" cmpd="sng" w="38100">
              <a:solidFill>
                <a:srgbClr val="FF0000"/>
              </a:solidFill>
              <a:prstDash val="solid"/>
              <a:round/>
              <a:headEnd len="med" w="med" type="none"/>
              <a:tailEnd len="med" w="med" type="stealth"/>
            </a:ln>
          </p:spPr>
        </p:cxnSp>
      </p:grpSp>
      <p:grpSp>
        <p:nvGrpSpPr>
          <p:cNvPr id="77" name="Google Shape;77;p15"/>
          <p:cNvGrpSpPr/>
          <p:nvPr/>
        </p:nvGrpSpPr>
        <p:grpSpPr>
          <a:xfrm>
            <a:off x="4984225" y="2461575"/>
            <a:ext cx="3983575" cy="2491700"/>
            <a:chOff x="4984225" y="2461575"/>
            <a:chExt cx="3983575" cy="2491700"/>
          </a:xfrm>
        </p:grpSpPr>
        <p:grpSp>
          <p:nvGrpSpPr>
            <p:cNvPr id="78" name="Google Shape;78;p15"/>
            <p:cNvGrpSpPr/>
            <p:nvPr/>
          </p:nvGrpSpPr>
          <p:grpSpPr>
            <a:xfrm>
              <a:off x="4984225" y="3189975"/>
              <a:ext cx="3983575" cy="1763300"/>
              <a:chOff x="4807075" y="3189975"/>
              <a:chExt cx="3983575" cy="1763300"/>
            </a:xfrm>
          </p:grpSpPr>
          <p:grpSp>
            <p:nvGrpSpPr>
              <p:cNvPr id="79" name="Google Shape;79;p15"/>
              <p:cNvGrpSpPr/>
              <p:nvPr/>
            </p:nvGrpSpPr>
            <p:grpSpPr>
              <a:xfrm>
                <a:off x="5704875" y="3189975"/>
                <a:ext cx="3085775" cy="1763300"/>
                <a:chOff x="5286100" y="3189975"/>
                <a:chExt cx="3085775" cy="1763300"/>
              </a:xfrm>
            </p:grpSpPr>
            <p:pic>
              <p:nvPicPr>
                <p:cNvPr id="80" name="Google Shape;80;p15"/>
                <p:cNvPicPr preferRelativeResize="0"/>
                <p:nvPr/>
              </p:nvPicPr>
              <p:blipFill>
                <a:blip r:embed="rId6">
                  <a:alphaModFix/>
                </a:blip>
                <a:stretch>
                  <a:fillRect/>
                </a:stretch>
              </p:blipFill>
              <p:spPr>
                <a:xfrm>
                  <a:off x="5286100" y="3189975"/>
                  <a:ext cx="3085775" cy="1763300"/>
                </a:xfrm>
                <a:prstGeom prst="rect">
                  <a:avLst/>
                </a:prstGeom>
                <a:noFill/>
                <a:ln>
                  <a:noFill/>
                </a:ln>
              </p:spPr>
            </p:pic>
            <p:sp>
              <p:nvSpPr>
                <p:cNvPr id="81" name="Google Shape;81;p15"/>
                <p:cNvSpPr txBox="1"/>
                <p:nvPr/>
              </p:nvSpPr>
              <p:spPr>
                <a:xfrm>
                  <a:off x="5648025" y="4616075"/>
                  <a:ext cx="23619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DISORDER PHENOTYPE</a:t>
                  </a:r>
                  <a:endParaRPr b="1">
                    <a:solidFill>
                      <a:srgbClr val="FFFFFF"/>
                    </a:solidFill>
                  </a:endParaRPr>
                </a:p>
              </p:txBody>
            </p:sp>
          </p:grpSp>
          <p:cxnSp>
            <p:nvCxnSpPr>
              <p:cNvPr id="82" name="Google Shape;82;p15"/>
              <p:cNvCxnSpPr/>
              <p:nvPr/>
            </p:nvCxnSpPr>
            <p:spPr>
              <a:xfrm>
                <a:off x="4807075" y="3487613"/>
                <a:ext cx="768900" cy="462300"/>
              </a:xfrm>
              <a:prstGeom prst="straightConnector1">
                <a:avLst/>
              </a:prstGeom>
              <a:noFill/>
              <a:ln cap="flat" cmpd="sng" w="38100">
                <a:solidFill>
                  <a:srgbClr val="FF0000"/>
                </a:solidFill>
                <a:prstDash val="solid"/>
                <a:round/>
                <a:headEnd len="med" w="med" type="none"/>
                <a:tailEnd len="med" w="med" type="stealth"/>
              </a:ln>
            </p:spPr>
          </p:cxnSp>
        </p:grpSp>
        <p:cxnSp>
          <p:nvCxnSpPr>
            <p:cNvPr id="83" name="Google Shape;83;p15"/>
            <p:cNvCxnSpPr/>
            <p:nvPr/>
          </p:nvCxnSpPr>
          <p:spPr>
            <a:xfrm flipH="1" rot="10800000">
              <a:off x="7448350" y="2461575"/>
              <a:ext cx="1500" cy="600900"/>
            </a:xfrm>
            <a:prstGeom prst="straightConnector1">
              <a:avLst/>
            </a:prstGeom>
            <a:noFill/>
            <a:ln cap="flat" cmpd="sng" w="38100">
              <a:solidFill>
                <a:srgbClr val="FF0000"/>
              </a:solidFill>
              <a:prstDash val="solid"/>
              <a:round/>
              <a:headEnd len="med" w="med" type="stealth"/>
              <a:tailEnd len="med" w="med" type="stealth"/>
            </a:ln>
          </p:spPr>
        </p:cxnSp>
      </p:grpSp>
      <p:sp>
        <p:nvSpPr>
          <p:cNvPr id="84" name="Google Shape;84;p15"/>
          <p:cNvSpPr txBox="1"/>
          <p:nvPr/>
        </p:nvSpPr>
        <p:spPr>
          <a:xfrm>
            <a:off x="178850" y="388250"/>
            <a:ext cx="30783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CCCCCC"/>
                </a:solidFill>
              </a:rPr>
              <a:t>Example image: </a:t>
            </a:r>
            <a:r>
              <a:rPr lang="en" sz="900">
                <a:solidFill>
                  <a:srgbClr val="B7B7B7"/>
                </a:solidFill>
              </a:rPr>
              <a:t>Optogenetic stimulation of </a:t>
            </a:r>
            <a:r>
              <a:rPr lang="en" sz="900">
                <a:solidFill>
                  <a:srgbClr val="B7B7B7"/>
                </a:solidFill>
              </a:rPr>
              <a:t>prelimbic cortex w/ laser pulse and subsequent calcium imaging</a:t>
            </a:r>
            <a:endParaRPr sz="900">
              <a:solidFill>
                <a:srgbClr val="B7B7B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2" name="Shape 532"/>
        <p:cNvGrpSpPr/>
        <p:nvPr/>
      </p:nvGrpSpPr>
      <p:grpSpPr>
        <a:xfrm>
          <a:off x="0" y="0"/>
          <a:ext cx="0" cy="0"/>
          <a:chOff x="0" y="0"/>
          <a:chExt cx="0" cy="0"/>
        </a:xfrm>
      </p:grpSpPr>
      <p:sp>
        <p:nvSpPr>
          <p:cNvPr id="533" name="Google Shape;533;p42"/>
          <p:cNvSpPr txBox="1"/>
          <p:nvPr>
            <p:ph type="title"/>
          </p:nvPr>
        </p:nvSpPr>
        <p:spPr>
          <a:xfrm>
            <a:off x="183450" y="899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B0F00"/>
                </a:solidFill>
              </a:rPr>
              <a:t>Further Potential Directions:</a:t>
            </a:r>
            <a:endParaRPr b="1">
              <a:solidFill>
                <a:srgbClr val="5B0F00"/>
              </a:solidFill>
            </a:endParaRPr>
          </a:p>
        </p:txBody>
      </p:sp>
      <p:sp>
        <p:nvSpPr>
          <p:cNvPr id="534" name="Google Shape;534;p42"/>
          <p:cNvSpPr txBox="1"/>
          <p:nvPr>
            <p:ph idx="1" type="body"/>
          </p:nvPr>
        </p:nvSpPr>
        <p:spPr>
          <a:xfrm>
            <a:off x="311700" y="1742600"/>
            <a:ext cx="8520600" cy="314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If the model is decent, now there’s something that can automatically score data related to </a:t>
            </a:r>
            <a:r>
              <a:rPr b="1" lang="en">
                <a:solidFill>
                  <a:srgbClr val="000000"/>
                </a:solidFill>
              </a:rPr>
              <a:t>taste</a:t>
            </a:r>
            <a:r>
              <a:rPr b="1" lang="en">
                <a:solidFill>
                  <a:srgbClr val="000000"/>
                </a:solidFill>
              </a:rPr>
              <a:t> reactivity SO LONG AS the video recording process is standardized</a:t>
            </a:r>
            <a:endParaRPr b="1">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Comparing it to manual scoring on the same data</a:t>
            </a:r>
            <a:endParaRPr>
              <a:solidFill>
                <a:srgbClr val="000000"/>
              </a:solidFill>
            </a:endParaRPr>
          </a:p>
          <a:p>
            <a:pPr indent="-342900" lvl="0" marL="457200" rtl="0" algn="l">
              <a:spcBef>
                <a:spcPts val="1000"/>
              </a:spcBef>
              <a:spcAft>
                <a:spcPts val="0"/>
              </a:spcAft>
              <a:buClr>
                <a:schemeClr val="dk1"/>
              </a:buClr>
              <a:buSzPts val="1800"/>
              <a:buChar char="-"/>
            </a:pPr>
            <a:r>
              <a:rPr b="1" lang="en">
                <a:solidFill>
                  <a:schemeClr val="dk1"/>
                </a:solidFill>
              </a:rPr>
              <a:t>Use 2P Imaging in tandem reactivity to see relationship between affective states and LHA activity</a:t>
            </a:r>
            <a:endParaRPr b="1">
              <a:solidFill>
                <a:schemeClr val="dk1"/>
              </a:solidFill>
            </a:endParaRPr>
          </a:p>
          <a:p>
            <a:pPr indent="-317500" lvl="1" marL="914400" rtl="0" algn="l">
              <a:spcBef>
                <a:spcPts val="1000"/>
              </a:spcBef>
              <a:spcAft>
                <a:spcPts val="0"/>
              </a:spcAft>
              <a:buSzPts val="1400"/>
              <a:buChar char="-"/>
            </a:pPr>
            <a:r>
              <a:rPr lang="en"/>
              <a:t>stimulation of LH via GABA and Glut expressing cells to see which populations contribute to consuming behavior and cell dynamics during it</a:t>
            </a:r>
            <a:endParaRPr>
              <a:solidFill>
                <a:srgbClr val="000000"/>
              </a:solidFill>
            </a:endParaRPr>
          </a:p>
          <a:p>
            <a:pPr indent="0" lvl="0" marL="457200" rtl="0" algn="l">
              <a:spcBef>
                <a:spcPts val="10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38" name="Shape 538"/>
        <p:cNvGrpSpPr/>
        <p:nvPr/>
      </p:nvGrpSpPr>
      <p:grpSpPr>
        <a:xfrm>
          <a:off x="0" y="0"/>
          <a:ext cx="0" cy="0"/>
          <a:chOff x="0" y="0"/>
          <a:chExt cx="0" cy="0"/>
        </a:xfrm>
      </p:grpSpPr>
      <p:sp>
        <p:nvSpPr>
          <p:cNvPr id="539" name="Google Shape;539;p43"/>
          <p:cNvSpPr txBox="1"/>
          <p:nvPr>
            <p:ph type="title"/>
          </p:nvPr>
        </p:nvSpPr>
        <p:spPr>
          <a:xfrm>
            <a:off x="88575" y="7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02017"/>
                </a:solidFill>
              </a:rPr>
              <a:t>Other notes</a:t>
            </a:r>
            <a:endParaRPr b="1">
              <a:solidFill>
                <a:srgbClr val="802017"/>
              </a:solidFill>
            </a:endParaRPr>
          </a:p>
        </p:txBody>
      </p:sp>
      <p:sp>
        <p:nvSpPr>
          <p:cNvPr id="540" name="Google Shape;540;p43"/>
          <p:cNvSpPr txBox="1"/>
          <p:nvPr>
            <p:ph idx="1" type="body"/>
          </p:nvPr>
        </p:nvSpPr>
        <p:spPr>
          <a:xfrm>
            <a:off x="311700" y="648400"/>
            <a:ext cx="8520600" cy="41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when classifying behaviors, we saw a 15% decrease in classification across each classifier when looking at each profile separately, which alludes to the need of both perspectives to make accurate classification of behaviors associated with sucrose responses and quinine responses.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despite the decrease in performance, didn’t lead to a shift in features important for classification, meaning behaviors associated with mouth orientation are still the dominant determinant of classification</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Also, change in position over time enhances classification of sucrose and quinine by ~2%, so its consistent at least with just running classification on position/time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87.6 % of all high likelihood trials has paws present at high probability</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Features are pretty consistent for subject and tastants individually</a:t>
            </a:r>
            <a:endParaRPr sz="15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4" name="Shape 544"/>
        <p:cNvGrpSpPr/>
        <p:nvPr/>
      </p:nvGrpSpPr>
      <p:grpSpPr>
        <a:xfrm>
          <a:off x="0" y="0"/>
          <a:ext cx="0" cy="0"/>
          <a:chOff x="0" y="0"/>
          <a:chExt cx="0" cy="0"/>
        </a:xfrm>
      </p:grpSpPr>
      <p:sp>
        <p:nvSpPr>
          <p:cNvPr id="545" name="Google Shape;54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Acknowledgments</a:t>
            </a:r>
            <a:endParaRPr b="1">
              <a:solidFill>
                <a:srgbClr val="CC0000"/>
              </a:solidFill>
            </a:endParaRPr>
          </a:p>
        </p:txBody>
      </p:sp>
      <p:sp>
        <p:nvSpPr>
          <p:cNvPr id="546" name="Google Shape;546;p44"/>
          <p:cNvSpPr txBox="1"/>
          <p:nvPr>
            <p:ph idx="1" type="body"/>
          </p:nvPr>
        </p:nvSpPr>
        <p:spPr>
          <a:xfrm>
            <a:off x="311700" y="1228550"/>
            <a:ext cx="3655800" cy="32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The Stuber Lab</a:t>
            </a:r>
            <a:endParaRPr b="1">
              <a:solidFill>
                <a:srgbClr val="FFFFFF"/>
              </a:solidFill>
            </a:endParaRPr>
          </a:p>
          <a:p>
            <a:pPr indent="0" lvl="0" marL="0" rtl="0" algn="l">
              <a:spcBef>
                <a:spcPts val="1600"/>
              </a:spcBef>
              <a:spcAft>
                <a:spcPts val="0"/>
              </a:spcAft>
              <a:buNone/>
            </a:pPr>
            <a:r>
              <a:rPr b="1" lang="en">
                <a:solidFill>
                  <a:srgbClr val="FFFFFF"/>
                </a:solidFill>
              </a:rPr>
              <a:t>The Golden Lab</a:t>
            </a:r>
            <a:endParaRPr b="1">
              <a:solidFill>
                <a:srgbClr val="FFFFFF"/>
              </a:solidFill>
            </a:endParaRPr>
          </a:p>
          <a:p>
            <a:pPr indent="0" lvl="0" marL="0" rtl="0" algn="l">
              <a:spcBef>
                <a:spcPts val="1600"/>
              </a:spcBef>
              <a:spcAft>
                <a:spcPts val="0"/>
              </a:spcAft>
              <a:buClr>
                <a:schemeClr val="dk1"/>
              </a:buClr>
              <a:buSzPts val="1100"/>
              <a:buFont typeface="Arial"/>
              <a:buNone/>
            </a:pPr>
            <a:r>
              <a:rPr b="1" lang="en">
                <a:solidFill>
                  <a:srgbClr val="FFFFFF"/>
                </a:solidFill>
              </a:rPr>
              <a:t>UW Center of Excellence in Neurobiology of Addiction, Pain, and Emotion (NAPE)</a:t>
            </a:r>
            <a:endParaRPr b="1">
              <a:solidFill>
                <a:srgbClr val="FFFFFF"/>
              </a:solidFill>
            </a:endParaRPr>
          </a:p>
          <a:p>
            <a:pPr indent="0" lvl="0" marL="0" rtl="0" algn="l">
              <a:spcBef>
                <a:spcPts val="1600"/>
              </a:spcBef>
              <a:spcAft>
                <a:spcPts val="0"/>
              </a:spcAft>
              <a:buClr>
                <a:schemeClr val="dk1"/>
              </a:buClr>
              <a:buSzPts val="1100"/>
              <a:buFont typeface="Arial"/>
              <a:buNone/>
            </a:pPr>
            <a:r>
              <a:rPr b="1" lang="en">
                <a:solidFill>
                  <a:srgbClr val="FFFFFF"/>
                </a:solidFill>
              </a:rPr>
              <a:t>The Graduate Program!</a:t>
            </a:r>
            <a:endParaRPr b="1">
              <a:solidFill>
                <a:srgbClr val="FFFFFF"/>
              </a:solidFill>
            </a:endParaRPr>
          </a:p>
          <a:p>
            <a:pPr indent="0" lvl="0" marL="0" rtl="0" algn="l">
              <a:spcBef>
                <a:spcPts val="1600"/>
              </a:spcBef>
              <a:spcAft>
                <a:spcPts val="0"/>
              </a:spcAft>
              <a:buClr>
                <a:schemeClr val="dk1"/>
              </a:buClr>
              <a:buSzPts val="1100"/>
              <a:buFont typeface="Arial"/>
              <a:buNone/>
            </a:pPr>
            <a:r>
              <a:rPr b="1" lang="en">
                <a:solidFill>
                  <a:srgbClr val="FFFFFF"/>
                </a:solidFill>
              </a:rPr>
              <a:t>THANKS!!</a:t>
            </a:r>
            <a:endParaRPr b="1">
              <a:solidFill>
                <a:srgbClr val="FFFFFF"/>
              </a:solidFill>
            </a:endParaRPr>
          </a:p>
          <a:p>
            <a:pPr indent="0" lvl="0" marL="0" rtl="0" algn="l">
              <a:spcBef>
                <a:spcPts val="1600"/>
              </a:spcBef>
              <a:spcAft>
                <a:spcPts val="0"/>
              </a:spcAft>
              <a:buNone/>
            </a:pPr>
            <a:r>
              <a:t/>
            </a:r>
            <a:endParaRPr b="1">
              <a:solidFill>
                <a:srgbClr val="FFFFFF"/>
              </a:solidFill>
            </a:endParaRPr>
          </a:p>
          <a:p>
            <a:pPr indent="0" lvl="0" marL="0" rtl="0" algn="l">
              <a:spcBef>
                <a:spcPts val="1600"/>
              </a:spcBef>
              <a:spcAft>
                <a:spcPts val="1600"/>
              </a:spcAft>
              <a:buNone/>
            </a:pPr>
            <a:r>
              <a:t/>
            </a:r>
            <a:endParaRPr/>
          </a:p>
        </p:txBody>
      </p:sp>
      <p:pic>
        <p:nvPicPr>
          <p:cNvPr id="547" name="Google Shape;547;p44"/>
          <p:cNvPicPr preferRelativeResize="0"/>
          <p:nvPr/>
        </p:nvPicPr>
        <p:blipFill>
          <a:blip r:embed="rId3">
            <a:alphaModFix/>
          </a:blip>
          <a:stretch>
            <a:fillRect/>
          </a:stretch>
        </p:blipFill>
        <p:spPr>
          <a:xfrm>
            <a:off x="4323325" y="358424"/>
            <a:ext cx="4792975" cy="4792925"/>
          </a:xfrm>
          <a:prstGeom prst="rect">
            <a:avLst/>
          </a:prstGeom>
          <a:noFill/>
          <a:ln>
            <a:noFill/>
          </a:ln>
        </p:spPr>
      </p:pic>
      <p:pic>
        <p:nvPicPr>
          <p:cNvPr id="548" name="Google Shape;548;p44"/>
          <p:cNvPicPr preferRelativeResize="0"/>
          <p:nvPr/>
        </p:nvPicPr>
        <p:blipFill>
          <a:blip r:embed="rId4">
            <a:alphaModFix/>
          </a:blip>
          <a:stretch>
            <a:fillRect/>
          </a:stretch>
        </p:blipFill>
        <p:spPr>
          <a:xfrm>
            <a:off x="-25" y="4685200"/>
            <a:ext cx="680650" cy="458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52" name="Shape 552"/>
        <p:cNvGrpSpPr/>
        <p:nvPr/>
      </p:nvGrpSpPr>
      <p:grpSpPr>
        <a:xfrm>
          <a:off x="0" y="0"/>
          <a:ext cx="0" cy="0"/>
          <a:chOff x="0" y="0"/>
          <a:chExt cx="0" cy="0"/>
        </a:xfrm>
      </p:grpSpPr>
      <p:sp>
        <p:nvSpPr>
          <p:cNvPr id="553" name="Google Shape;553;p45"/>
          <p:cNvSpPr txBox="1"/>
          <p:nvPr>
            <p:ph type="title"/>
          </p:nvPr>
        </p:nvSpPr>
        <p:spPr>
          <a:xfrm>
            <a:off x="311700" y="445025"/>
            <a:ext cx="865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Relevant Background Papers referenced (in order)</a:t>
            </a:r>
            <a:endParaRPr b="1">
              <a:solidFill>
                <a:srgbClr val="CC0000"/>
              </a:solidFill>
            </a:endParaRPr>
          </a:p>
        </p:txBody>
      </p:sp>
      <p:sp>
        <p:nvSpPr>
          <p:cNvPr id="554" name="Google Shape;55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Chen BT, Yau HJ, Hatch C, Kusumoto-Yoshida I, Cho SL, Hopf FW, Bonci A. Rescuing cocaine-induced prefrontal cortex hypoactivity prevents compulsive cocaine seeking. Nature. 2013 Apr 18;496(7445):359-62. doi: 10.1038/nature12024. Epub 2013 Apr 3. PMID: 23552889.</a:t>
            </a:r>
            <a:endParaRPr sz="1200">
              <a:solidFill>
                <a:srgbClr val="FFFFFF"/>
              </a:solidFill>
              <a:latin typeface="Roboto"/>
              <a:ea typeface="Roboto"/>
              <a:cs typeface="Roboto"/>
              <a:sym typeface="Roboto"/>
            </a:endParaRPr>
          </a:p>
          <a:p>
            <a:pPr indent="0" lvl="0" marL="0" rtl="0" algn="l">
              <a:spcBef>
                <a:spcPts val="1600"/>
              </a:spcBef>
              <a:spcAft>
                <a:spcPts val="0"/>
              </a:spcAft>
              <a:buNone/>
            </a:pPr>
            <a:r>
              <a:rPr lang="en" sz="1200">
                <a:solidFill>
                  <a:srgbClr val="FFFFFF"/>
                </a:solidFill>
                <a:latin typeface="Roboto"/>
                <a:ea typeface="Roboto"/>
                <a:cs typeface="Roboto"/>
                <a:sym typeface="Roboto"/>
              </a:rPr>
              <a:t>Grill HJ, Norgren R. The taste reactivity test. I. Mimetic responses to gustatory stimuli in neurologically normal rats. Brain Res. 1978 Mar 24;143(2):263-79. doi: 10.1016/0006-8993(78)90568-1. PMID: 630409.</a:t>
            </a:r>
            <a:endParaRPr sz="1200">
              <a:solidFill>
                <a:srgbClr val="FFFFFF"/>
              </a:solidFill>
              <a:latin typeface="Roboto"/>
              <a:ea typeface="Roboto"/>
              <a:cs typeface="Roboto"/>
              <a:sym typeface="Roboto"/>
            </a:endParaRPr>
          </a:p>
          <a:p>
            <a:pPr indent="0" lvl="0" marL="0" rtl="0" algn="l">
              <a:spcBef>
                <a:spcPts val="1600"/>
              </a:spcBef>
              <a:spcAft>
                <a:spcPts val="0"/>
              </a:spcAft>
              <a:buNone/>
            </a:pPr>
            <a:r>
              <a:rPr lang="en" sz="1200">
                <a:solidFill>
                  <a:srgbClr val="FFFFFF"/>
                </a:solidFill>
                <a:latin typeface="Roboto"/>
                <a:ea typeface="Roboto"/>
                <a:cs typeface="Roboto"/>
                <a:sym typeface="Roboto"/>
              </a:rPr>
              <a:t>Berridge KC, Kringelbach ML. Pleasure systems in the brain. Neuron. 2015 May 6;86(3):646-64. doi: 10.1016/j.neuron.2015.02.018. PMID: 25950633; PMCID: PMC4425246.</a:t>
            </a:r>
            <a:endParaRPr sz="1300">
              <a:solidFill>
                <a:srgbClr val="FFFFFF"/>
              </a:solidFill>
            </a:endParaRPr>
          </a:p>
          <a:p>
            <a:pPr indent="0" lvl="0" marL="0" rtl="0" algn="l">
              <a:spcBef>
                <a:spcPts val="1600"/>
              </a:spcBef>
              <a:spcAft>
                <a:spcPts val="0"/>
              </a:spcAft>
              <a:buNone/>
            </a:pPr>
            <a:r>
              <a:rPr lang="en" sz="1200">
                <a:solidFill>
                  <a:srgbClr val="FFFFFF"/>
                </a:solidFill>
                <a:latin typeface="Roboto"/>
                <a:ea typeface="Roboto"/>
                <a:cs typeface="Roboto"/>
                <a:sym typeface="Roboto"/>
              </a:rPr>
              <a:t>Dolensek N, Gehrlach DA, Klein AS, Gogolla N. Facial expressions of emotion states and their neuronal correlates in mice. Science. 2020 Apr 3;368(6486):89-94. doi: 10.1126/science.aaz9468. PMID: 32241948.</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a:p>
            <a:pPr indent="0" lvl="0" marL="0" rtl="0" algn="l">
              <a:spcBef>
                <a:spcPts val="0"/>
              </a:spcBef>
              <a:spcAft>
                <a:spcPts val="1600"/>
              </a:spcAft>
              <a:buNone/>
            </a:pPr>
            <a:r>
              <a:rPr lang="en" sz="1200">
                <a:solidFill>
                  <a:srgbClr val="FFFFFF"/>
                </a:solidFill>
                <a:latin typeface="Roboto"/>
                <a:ea typeface="Roboto"/>
                <a:cs typeface="Roboto"/>
                <a:sym typeface="Roboto"/>
              </a:rPr>
              <a:t>Oka, Y., Butnaru, M., von Buchholtz, L. </a:t>
            </a:r>
            <a:r>
              <a:rPr i="1" lang="en" sz="1200">
                <a:solidFill>
                  <a:srgbClr val="FFFFFF"/>
                </a:solidFill>
                <a:latin typeface="Roboto"/>
                <a:ea typeface="Roboto"/>
                <a:cs typeface="Roboto"/>
                <a:sym typeface="Roboto"/>
              </a:rPr>
              <a:t>et al.</a:t>
            </a:r>
            <a:r>
              <a:rPr lang="en" sz="1200">
                <a:solidFill>
                  <a:srgbClr val="FFFFFF"/>
                </a:solidFill>
                <a:latin typeface="Roboto"/>
                <a:ea typeface="Roboto"/>
                <a:cs typeface="Roboto"/>
                <a:sym typeface="Roboto"/>
              </a:rPr>
              <a:t> High salt recruits aversive taste pathways. </a:t>
            </a:r>
            <a:r>
              <a:rPr i="1" lang="en" sz="1200">
                <a:solidFill>
                  <a:srgbClr val="FFFFFF"/>
                </a:solidFill>
                <a:latin typeface="Roboto"/>
                <a:ea typeface="Roboto"/>
                <a:cs typeface="Roboto"/>
                <a:sym typeface="Roboto"/>
              </a:rPr>
              <a:t>Nature</a:t>
            </a:r>
            <a:r>
              <a:rPr lang="en" sz="1200">
                <a:solidFill>
                  <a:srgbClr val="FFFFFF"/>
                </a:solidFill>
                <a:latin typeface="Roboto"/>
                <a:ea typeface="Roboto"/>
                <a:cs typeface="Roboto"/>
                <a:sym typeface="Roboto"/>
              </a:rPr>
              <a:t> 494, 472–475 (2013). https://doi.org/10.1038/nature11905</a:t>
            </a:r>
            <a:endParaRPr b="1" i="1" sz="85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1" name="Google Shape;561;p46"/>
          <p:cNvPicPr preferRelativeResize="0"/>
          <p:nvPr/>
        </p:nvPicPr>
        <p:blipFill>
          <a:blip r:embed="rId3">
            <a:alphaModFix/>
          </a:blip>
          <a:stretch>
            <a:fillRect/>
          </a:stretch>
        </p:blipFill>
        <p:spPr>
          <a:xfrm>
            <a:off x="276225" y="1700188"/>
            <a:ext cx="8591550" cy="2714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8" name="Google Shape;568;p47"/>
          <p:cNvPicPr preferRelativeResize="0"/>
          <p:nvPr/>
        </p:nvPicPr>
        <p:blipFill>
          <a:blip r:embed="rId3">
            <a:alphaModFix/>
          </a:blip>
          <a:stretch>
            <a:fillRect/>
          </a:stretch>
        </p:blipFill>
        <p:spPr>
          <a:xfrm>
            <a:off x="276225" y="1214425"/>
            <a:ext cx="8591550" cy="271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5" name="Google Shape;575;p48"/>
          <p:cNvPicPr preferRelativeResize="0"/>
          <p:nvPr/>
        </p:nvPicPr>
        <p:blipFill>
          <a:blip r:embed="rId3">
            <a:alphaModFix/>
          </a:blip>
          <a:stretch>
            <a:fillRect/>
          </a:stretch>
        </p:blipFill>
        <p:spPr>
          <a:xfrm>
            <a:off x="3405719" y="0"/>
            <a:ext cx="3597761"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8" name="Shape 88"/>
        <p:cNvGrpSpPr/>
        <p:nvPr/>
      </p:nvGrpSpPr>
      <p:grpSpPr>
        <a:xfrm>
          <a:off x="0" y="0"/>
          <a:ext cx="0" cy="0"/>
          <a:chOff x="0" y="0"/>
          <a:chExt cx="0" cy="0"/>
        </a:xfrm>
      </p:grpSpPr>
      <p:sp>
        <p:nvSpPr>
          <p:cNvPr id="89" name="Google Shape;89;p16"/>
          <p:cNvSpPr txBox="1"/>
          <p:nvPr/>
        </p:nvSpPr>
        <p:spPr>
          <a:xfrm>
            <a:off x="6237850" y="69650"/>
            <a:ext cx="25371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0000"/>
                </a:solidFill>
              </a:rPr>
              <a:t>The Stuber Lab	</a:t>
            </a:r>
            <a:endParaRPr b="1" sz="2400">
              <a:solidFill>
                <a:srgbClr val="CC0000"/>
              </a:solidFill>
            </a:endParaRPr>
          </a:p>
        </p:txBody>
      </p:sp>
      <p:pic>
        <p:nvPicPr>
          <p:cNvPr id="90" name="Google Shape;90;p16"/>
          <p:cNvPicPr preferRelativeResize="0"/>
          <p:nvPr/>
        </p:nvPicPr>
        <p:blipFill>
          <a:blip r:embed="rId3">
            <a:alphaModFix/>
          </a:blip>
          <a:stretch>
            <a:fillRect/>
          </a:stretch>
        </p:blipFill>
        <p:spPr>
          <a:xfrm>
            <a:off x="5149200" y="1446711"/>
            <a:ext cx="3937624" cy="2250077"/>
          </a:xfrm>
          <a:prstGeom prst="rect">
            <a:avLst/>
          </a:prstGeom>
          <a:noFill/>
          <a:ln>
            <a:noFill/>
          </a:ln>
        </p:spPr>
      </p:pic>
      <p:sp>
        <p:nvSpPr>
          <p:cNvPr id="91" name="Google Shape;91;p16"/>
          <p:cNvSpPr txBox="1"/>
          <p:nvPr/>
        </p:nvSpPr>
        <p:spPr>
          <a:xfrm>
            <a:off x="5959863" y="3696800"/>
            <a:ext cx="23163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DISORDER PHENOTYPE</a:t>
            </a:r>
            <a:endParaRPr b="1">
              <a:solidFill>
                <a:srgbClr val="FFFFFF"/>
              </a:solidFill>
            </a:endParaRPr>
          </a:p>
        </p:txBody>
      </p:sp>
      <p:sp>
        <p:nvSpPr>
          <p:cNvPr id="92" name="Google Shape;92;p16"/>
          <p:cNvSpPr txBox="1"/>
          <p:nvPr/>
        </p:nvSpPr>
        <p:spPr>
          <a:xfrm>
            <a:off x="441663" y="4271825"/>
            <a:ext cx="31059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INFORMATION PROCESSING</a:t>
            </a:r>
            <a:endParaRPr b="1">
              <a:solidFill>
                <a:srgbClr val="FFFFFF"/>
              </a:solidFill>
            </a:endParaRPr>
          </a:p>
        </p:txBody>
      </p:sp>
      <p:grpSp>
        <p:nvGrpSpPr>
          <p:cNvPr id="93" name="Google Shape;93;p16"/>
          <p:cNvGrpSpPr/>
          <p:nvPr/>
        </p:nvGrpSpPr>
        <p:grpSpPr>
          <a:xfrm>
            <a:off x="3800850" y="361925"/>
            <a:ext cx="1542300" cy="1748200"/>
            <a:chOff x="3800850" y="361925"/>
            <a:chExt cx="1542300" cy="1748200"/>
          </a:xfrm>
        </p:grpSpPr>
        <p:sp>
          <p:nvSpPr>
            <p:cNvPr id="94" name="Google Shape;94;p16"/>
            <p:cNvSpPr txBox="1"/>
            <p:nvPr/>
          </p:nvSpPr>
          <p:spPr>
            <a:xfrm>
              <a:off x="3800850" y="361925"/>
              <a:ext cx="1542300" cy="83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How do we link?</a:t>
              </a:r>
              <a:endParaRPr b="1" sz="2400">
                <a:solidFill>
                  <a:srgbClr val="FFFFFF"/>
                </a:solidFill>
              </a:endParaRPr>
            </a:p>
          </p:txBody>
        </p:sp>
        <p:cxnSp>
          <p:nvCxnSpPr>
            <p:cNvPr id="95" name="Google Shape;95;p16"/>
            <p:cNvCxnSpPr/>
            <p:nvPr/>
          </p:nvCxnSpPr>
          <p:spPr>
            <a:xfrm flipH="1">
              <a:off x="4395600" y="1196625"/>
              <a:ext cx="176400" cy="913500"/>
            </a:xfrm>
            <a:prstGeom prst="straightConnector1">
              <a:avLst/>
            </a:prstGeom>
            <a:noFill/>
            <a:ln cap="flat" cmpd="sng" w="9525">
              <a:solidFill>
                <a:srgbClr val="FFFFFF"/>
              </a:solidFill>
              <a:prstDash val="solid"/>
              <a:round/>
              <a:headEnd len="med" w="med" type="none"/>
              <a:tailEnd len="med" w="med" type="triangle"/>
            </a:ln>
          </p:spPr>
        </p:cxnSp>
      </p:grpSp>
      <p:pic>
        <p:nvPicPr>
          <p:cNvPr id="96" name="Google Shape;96;p16"/>
          <p:cNvPicPr preferRelativeResize="0"/>
          <p:nvPr/>
        </p:nvPicPr>
        <p:blipFill>
          <a:blip r:embed="rId4">
            <a:alphaModFix/>
          </a:blip>
          <a:stretch>
            <a:fillRect/>
          </a:stretch>
        </p:blipFill>
        <p:spPr>
          <a:xfrm>
            <a:off x="298175" y="959625"/>
            <a:ext cx="3392875" cy="3392850"/>
          </a:xfrm>
          <a:prstGeom prst="rect">
            <a:avLst/>
          </a:prstGeom>
          <a:noFill/>
          <a:ln>
            <a:noFill/>
          </a:ln>
        </p:spPr>
      </p:pic>
      <p:cxnSp>
        <p:nvCxnSpPr>
          <p:cNvPr id="97" name="Google Shape;97;p16"/>
          <p:cNvCxnSpPr>
            <a:endCxn id="90" idx="1"/>
          </p:cNvCxnSpPr>
          <p:nvPr/>
        </p:nvCxnSpPr>
        <p:spPr>
          <a:xfrm>
            <a:off x="3547500" y="2544449"/>
            <a:ext cx="1601700" cy="27300"/>
          </a:xfrm>
          <a:prstGeom prst="straightConnector1">
            <a:avLst/>
          </a:prstGeom>
          <a:noFill/>
          <a:ln cap="flat" cmpd="sng" w="38100">
            <a:solidFill>
              <a:srgbClr val="FF0000"/>
            </a:solidFill>
            <a:prstDash val="solid"/>
            <a:round/>
            <a:headEnd len="med" w="med" type="none"/>
            <a:tailEnd len="med" w="med" type="stealth"/>
          </a:ln>
        </p:spPr>
      </p:cxnSp>
      <p:sp>
        <p:nvSpPr>
          <p:cNvPr id="98" name="Google Shape;98;p16"/>
          <p:cNvSpPr txBox="1"/>
          <p:nvPr/>
        </p:nvSpPr>
        <p:spPr>
          <a:xfrm>
            <a:off x="4076400" y="2110125"/>
            <a:ext cx="6384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a:t>
            </a:r>
            <a:endParaRPr b="1"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2" name="Shape 102"/>
        <p:cNvGrpSpPr/>
        <p:nvPr/>
      </p:nvGrpSpPr>
      <p:grpSpPr>
        <a:xfrm>
          <a:off x="0" y="0"/>
          <a:ext cx="0" cy="0"/>
          <a:chOff x="0" y="0"/>
          <a:chExt cx="0" cy="0"/>
        </a:xfrm>
      </p:grpSpPr>
      <p:sp>
        <p:nvSpPr>
          <p:cNvPr id="103" name="Google Shape;103;p17"/>
          <p:cNvSpPr txBox="1"/>
          <p:nvPr/>
        </p:nvSpPr>
        <p:spPr>
          <a:xfrm>
            <a:off x="6237850" y="69650"/>
            <a:ext cx="25371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0000"/>
                </a:solidFill>
              </a:rPr>
              <a:t>The Stuber Lab	</a:t>
            </a:r>
            <a:endParaRPr b="1" sz="2400">
              <a:solidFill>
                <a:srgbClr val="CC0000"/>
              </a:solidFill>
            </a:endParaRPr>
          </a:p>
        </p:txBody>
      </p:sp>
      <p:pic>
        <p:nvPicPr>
          <p:cNvPr id="104" name="Google Shape;104;p17"/>
          <p:cNvPicPr preferRelativeResize="0"/>
          <p:nvPr/>
        </p:nvPicPr>
        <p:blipFill>
          <a:blip r:embed="rId3">
            <a:alphaModFix/>
          </a:blip>
          <a:stretch>
            <a:fillRect/>
          </a:stretch>
        </p:blipFill>
        <p:spPr>
          <a:xfrm>
            <a:off x="5258100" y="1196513"/>
            <a:ext cx="3758577" cy="2495926"/>
          </a:xfrm>
          <a:prstGeom prst="rect">
            <a:avLst/>
          </a:prstGeom>
          <a:noFill/>
          <a:ln>
            <a:noFill/>
          </a:ln>
        </p:spPr>
      </p:pic>
      <p:grpSp>
        <p:nvGrpSpPr>
          <p:cNvPr id="105" name="Google Shape;105;p17"/>
          <p:cNvGrpSpPr/>
          <p:nvPr/>
        </p:nvGrpSpPr>
        <p:grpSpPr>
          <a:xfrm>
            <a:off x="3800850" y="361925"/>
            <a:ext cx="1542300" cy="1748200"/>
            <a:chOff x="3800850" y="361925"/>
            <a:chExt cx="1542300" cy="1748200"/>
          </a:xfrm>
        </p:grpSpPr>
        <p:sp>
          <p:nvSpPr>
            <p:cNvPr id="106" name="Google Shape;106;p17"/>
            <p:cNvSpPr txBox="1"/>
            <p:nvPr/>
          </p:nvSpPr>
          <p:spPr>
            <a:xfrm>
              <a:off x="3800850" y="361925"/>
              <a:ext cx="1542300" cy="83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Taste </a:t>
              </a:r>
              <a:endParaRPr b="1" sz="2400">
                <a:solidFill>
                  <a:srgbClr val="FFFFFF"/>
                </a:solidFill>
              </a:endParaRPr>
            </a:p>
            <a:p>
              <a:pPr indent="0" lvl="0" marL="0" rtl="0" algn="ctr">
                <a:spcBef>
                  <a:spcPts val="0"/>
                </a:spcBef>
                <a:spcAft>
                  <a:spcPts val="0"/>
                </a:spcAft>
                <a:buNone/>
              </a:pPr>
              <a:r>
                <a:rPr b="1" lang="en" sz="2400">
                  <a:solidFill>
                    <a:srgbClr val="FFFFFF"/>
                  </a:solidFill>
                </a:rPr>
                <a:t>reactivity</a:t>
              </a:r>
              <a:endParaRPr b="1" sz="2400">
                <a:solidFill>
                  <a:srgbClr val="FFFFFF"/>
                </a:solidFill>
              </a:endParaRPr>
            </a:p>
          </p:txBody>
        </p:sp>
        <p:cxnSp>
          <p:nvCxnSpPr>
            <p:cNvPr id="107" name="Google Shape;107;p17"/>
            <p:cNvCxnSpPr>
              <a:endCxn id="108" idx="0"/>
            </p:cNvCxnSpPr>
            <p:nvPr/>
          </p:nvCxnSpPr>
          <p:spPr>
            <a:xfrm flipH="1">
              <a:off x="4395600" y="1196625"/>
              <a:ext cx="176400" cy="913500"/>
            </a:xfrm>
            <a:prstGeom prst="straightConnector1">
              <a:avLst/>
            </a:prstGeom>
            <a:noFill/>
            <a:ln cap="flat" cmpd="sng" w="9525">
              <a:solidFill>
                <a:srgbClr val="FFFFFF"/>
              </a:solidFill>
              <a:prstDash val="solid"/>
              <a:round/>
              <a:headEnd len="med" w="med" type="none"/>
              <a:tailEnd len="med" w="med" type="triangle"/>
            </a:ln>
          </p:spPr>
        </p:cxnSp>
      </p:grpSp>
      <p:sp>
        <p:nvSpPr>
          <p:cNvPr id="109" name="Google Shape;109;p17"/>
          <p:cNvSpPr txBox="1"/>
          <p:nvPr/>
        </p:nvSpPr>
        <p:spPr>
          <a:xfrm>
            <a:off x="441663" y="4271825"/>
            <a:ext cx="31059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INFORMATION PROCESSING</a:t>
            </a:r>
            <a:endParaRPr b="1">
              <a:solidFill>
                <a:srgbClr val="FFFFFF"/>
              </a:solidFill>
            </a:endParaRPr>
          </a:p>
        </p:txBody>
      </p:sp>
      <p:pic>
        <p:nvPicPr>
          <p:cNvPr id="110" name="Google Shape;110;p17"/>
          <p:cNvPicPr preferRelativeResize="0"/>
          <p:nvPr/>
        </p:nvPicPr>
        <p:blipFill>
          <a:blip r:embed="rId4">
            <a:alphaModFix/>
          </a:blip>
          <a:stretch>
            <a:fillRect/>
          </a:stretch>
        </p:blipFill>
        <p:spPr>
          <a:xfrm>
            <a:off x="298175" y="959625"/>
            <a:ext cx="3392875" cy="3392850"/>
          </a:xfrm>
          <a:prstGeom prst="rect">
            <a:avLst/>
          </a:prstGeom>
          <a:noFill/>
          <a:ln>
            <a:noFill/>
          </a:ln>
        </p:spPr>
      </p:pic>
      <p:cxnSp>
        <p:nvCxnSpPr>
          <p:cNvPr id="111" name="Google Shape;111;p17"/>
          <p:cNvCxnSpPr/>
          <p:nvPr/>
        </p:nvCxnSpPr>
        <p:spPr>
          <a:xfrm>
            <a:off x="3547500" y="2544449"/>
            <a:ext cx="1601700" cy="27300"/>
          </a:xfrm>
          <a:prstGeom prst="straightConnector1">
            <a:avLst/>
          </a:prstGeom>
          <a:noFill/>
          <a:ln cap="flat" cmpd="sng" w="38100">
            <a:solidFill>
              <a:srgbClr val="FF0000"/>
            </a:solidFill>
            <a:prstDash val="solid"/>
            <a:round/>
            <a:headEnd len="med" w="med" type="none"/>
            <a:tailEnd len="med" w="med" type="stealth"/>
          </a:ln>
        </p:spPr>
      </p:cxnSp>
      <p:sp>
        <p:nvSpPr>
          <p:cNvPr id="108" name="Google Shape;108;p17"/>
          <p:cNvSpPr txBox="1"/>
          <p:nvPr/>
        </p:nvSpPr>
        <p:spPr>
          <a:xfrm>
            <a:off x="4076400" y="2110125"/>
            <a:ext cx="6384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a:t>
            </a:r>
            <a:endParaRPr b="1"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18"/>
          <p:cNvSpPr txBox="1"/>
          <p:nvPr/>
        </p:nvSpPr>
        <p:spPr>
          <a:xfrm>
            <a:off x="152400" y="152400"/>
            <a:ext cx="64731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5B0F00"/>
                </a:solidFill>
              </a:rPr>
              <a:t>What is this “taste reactivity” paradigm?</a:t>
            </a:r>
            <a:endParaRPr b="1" sz="2400">
              <a:solidFill>
                <a:srgbClr val="5B0F00"/>
              </a:solidFill>
            </a:endParaRPr>
          </a:p>
        </p:txBody>
      </p:sp>
      <p:grpSp>
        <p:nvGrpSpPr>
          <p:cNvPr id="117" name="Google Shape;117;p18"/>
          <p:cNvGrpSpPr/>
          <p:nvPr/>
        </p:nvGrpSpPr>
        <p:grpSpPr>
          <a:xfrm>
            <a:off x="3251300" y="297900"/>
            <a:ext cx="4294225" cy="4845600"/>
            <a:chOff x="3611775" y="297900"/>
            <a:chExt cx="4294225" cy="4845600"/>
          </a:xfrm>
        </p:grpSpPr>
        <p:grpSp>
          <p:nvGrpSpPr>
            <p:cNvPr id="118" name="Google Shape;118;p18"/>
            <p:cNvGrpSpPr/>
            <p:nvPr/>
          </p:nvGrpSpPr>
          <p:grpSpPr>
            <a:xfrm>
              <a:off x="3611775" y="297900"/>
              <a:ext cx="4294225" cy="2613963"/>
              <a:chOff x="3611775" y="297900"/>
              <a:chExt cx="4294225" cy="2613963"/>
            </a:xfrm>
          </p:grpSpPr>
          <p:grpSp>
            <p:nvGrpSpPr>
              <p:cNvPr id="119" name="Google Shape;119;p18"/>
              <p:cNvGrpSpPr/>
              <p:nvPr/>
            </p:nvGrpSpPr>
            <p:grpSpPr>
              <a:xfrm>
                <a:off x="3611775" y="297900"/>
                <a:ext cx="4294225" cy="2613963"/>
                <a:chOff x="4907175" y="297900"/>
                <a:chExt cx="4294225" cy="2613963"/>
              </a:xfrm>
            </p:grpSpPr>
            <p:pic>
              <p:nvPicPr>
                <p:cNvPr id="120" name="Google Shape;120;p18"/>
                <p:cNvPicPr preferRelativeResize="0"/>
                <p:nvPr/>
              </p:nvPicPr>
              <p:blipFill rotWithShape="1">
                <a:blip r:embed="rId3">
                  <a:alphaModFix/>
                </a:blip>
                <a:srcRect b="0" l="55642" r="0" t="0"/>
                <a:stretch/>
              </p:blipFill>
              <p:spPr>
                <a:xfrm>
                  <a:off x="4907175" y="648900"/>
                  <a:ext cx="4153399" cy="2262963"/>
                </a:xfrm>
                <a:prstGeom prst="rect">
                  <a:avLst/>
                </a:prstGeom>
                <a:noFill/>
                <a:ln>
                  <a:noFill/>
                </a:ln>
              </p:spPr>
            </p:pic>
            <p:sp>
              <p:nvSpPr>
                <p:cNvPr id="121" name="Google Shape;121;p18"/>
                <p:cNvSpPr txBox="1"/>
                <p:nvPr/>
              </p:nvSpPr>
              <p:spPr>
                <a:xfrm>
                  <a:off x="8117200" y="297900"/>
                  <a:ext cx="1084200" cy="35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QUININE</a:t>
                  </a:r>
                  <a:endParaRPr b="1">
                    <a:solidFill>
                      <a:srgbClr val="CC0000"/>
                    </a:solidFill>
                  </a:endParaRPr>
                </a:p>
              </p:txBody>
            </p:sp>
          </p:grpSp>
          <p:sp>
            <p:nvSpPr>
              <p:cNvPr id="122" name="Google Shape;122;p18"/>
              <p:cNvSpPr/>
              <p:nvPr/>
            </p:nvSpPr>
            <p:spPr>
              <a:xfrm rot="8597223">
                <a:off x="6428643" y="643700"/>
                <a:ext cx="372361" cy="129962"/>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8"/>
            <p:cNvGrpSpPr/>
            <p:nvPr/>
          </p:nvGrpSpPr>
          <p:grpSpPr>
            <a:xfrm>
              <a:off x="3660425" y="2612175"/>
              <a:ext cx="4093175" cy="2531325"/>
              <a:chOff x="3660425" y="2612175"/>
              <a:chExt cx="4093175" cy="2531325"/>
            </a:xfrm>
          </p:grpSpPr>
          <p:grpSp>
            <p:nvGrpSpPr>
              <p:cNvPr id="124" name="Google Shape;124;p18"/>
              <p:cNvGrpSpPr/>
              <p:nvPr/>
            </p:nvGrpSpPr>
            <p:grpSpPr>
              <a:xfrm>
                <a:off x="3660425" y="2612175"/>
                <a:ext cx="4093175" cy="2531325"/>
                <a:chOff x="4955825" y="2612175"/>
                <a:chExt cx="4093175" cy="2531325"/>
              </a:xfrm>
            </p:grpSpPr>
            <p:sp>
              <p:nvSpPr>
                <p:cNvPr id="125" name="Google Shape;125;p18"/>
                <p:cNvSpPr txBox="1"/>
                <p:nvPr/>
              </p:nvSpPr>
              <p:spPr>
                <a:xfrm>
                  <a:off x="5149950" y="4792500"/>
                  <a:ext cx="1786800" cy="35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50"/>
                    <a:buFont typeface="Roboto"/>
                    <a:buNone/>
                  </a:pPr>
                  <a:r>
                    <a:rPr lang="en" sz="1200">
                      <a:solidFill>
                        <a:srgbClr val="FFFFFF"/>
                      </a:solidFill>
                      <a:highlight>
                        <a:srgbClr val="000000"/>
                      </a:highlight>
                    </a:rPr>
                    <a:t>(Berridge, 2015)</a:t>
                  </a:r>
                  <a:endParaRPr sz="1200">
                    <a:solidFill>
                      <a:srgbClr val="FFFFFF"/>
                    </a:solidFill>
                    <a:highlight>
                      <a:srgbClr val="000000"/>
                    </a:highlight>
                  </a:endParaRPr>
                </a:p>
                <a:p>
                  <a:pPr indent="0" lvl="0" marL="0" rtl="0" algn="l">
                    <a:spcBef>
                      <a:spcPts val="0"/>
                    </a:spcBef>
                    <a:spcAft>
                      <a:spcPts val="0"/>
                    </a:spcAft>
                    <a:buNone/>
                  </a:pPr>
                  <a:r>
                    <a:t/>
                  </a:r>
                  <a:endParaRPr/>
                </a:p>
              </p:txBody>
            </p:sp>
            <p:grpSp>
              <p:nvGrpSpPr>
                <p:cNvPr id="126" name="Google Shape;126;p18"/>
                <p:cNvGrpSpPr/>
                <p:nvPr/>
              </p:nvGrpSpPr>
              <p:grpSpPr>
                <a:xfrm>
                  <a:off x="4955825" y="2612175"/>
                  <a:ext cx="4093175" cy="2247558"/>
                  <a:chOff x="4955825" y="2612175"/>
                  <a:chExt cx="4093175" cy="2247558"/>
                </a:xfrm>
              </p:grpSpPr>
              <p:pic>
                <p:nvPicPr>
                  <p:cNvPr id="127" name="Google Shape;127;p18"/>
                  <p:cNvPicPr preferRelativeResize="0"/>
                  <p:nvPr/>
                </p:nvPicPr>
                <p:blipFill rotWithShape="1">
                  <a:blip r:embed="rId3">
                    <a:alphaModFix/>
                  </a:blip>
                  <a:srcRect b="0" l="0" r="49672" t="0"/>
                  <a:stretch/>
                </p:blipFill>
                <p:spPr>
                  <a:xfrm>
                    <a:off x="4955825" y="2911875"/>
                    <a:ext cx="4056100" cy="1947858"/>
                  </a:xfrm>
                  <a:prstGeom prst="rect">
                    <a:avLst/>
                  </a:prstGeom>
                  <a:noFill/>
                  <a:ln>
                    <a:noFill/>
                  </a:ln>
                </p:spPr>
              </p:pic>
              <p:sp>
                <p:nvSpPr>
                  <p:cNvPr id="128" name="Google Shape;128;p18"/>
                  <p:cNvSpPr txBox="1"/>
                  <p:nvPr/>
                </p:nvSpPr>
                <p:spPr>
                  <a:xfrm>
                    <a:off x="7964800" y="2612175"/>
                    <a:ext cx="1084200" cy="29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SUCROSE</a:t>
                    </a:r>
                    <a:endParaRPr b="1">
                      <a:solidFill>
                        <a:srgbClr val="CC0000"/>
                      </a:solidFill>
                    </a:endParaRPr>
                  </a:p>
                </p:txBody>
              </p:sp>
            </p:grpSp>
          </p:grpSp>
          <p:sp>
            <p:nvSpPr>
              <p:cNvPr id="129" name="Google Shape;129;p18"/>
              <p:cNvSpPr/>
              <p:nvPr/>
            </p:nvSpPr>
            <p:spPr>
              <a:xfrm rot="8415923">
                <a:off x="6352600" y="2885175"/>
                <a:ext cx="372165" cy="129984"/>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 name="Google Shape;130;p18"/>
          <p:cNvGrpSpPr/>
          <p:nvPr/>
        </p:nvGrpSpPr>
        <p:grpSpPr>
          <a:xfrm>
            <a:off x="1559250" y="741980"/>
            <a:ext cx="5845450" cy="1381676"/>
            <a:chOff x="1483050" y="589580"/>
            <a:chExt cx="5845450" cy="1381676"/>
          </a:xfrm>
        </p:grpSpPr>
        <p:grpSp>
          <p:nvGrpSpPr>
            <p:cNvPr id="131" name="Google Shape;131;p18"/>
            <p:cNvGrpSpPr/>
            <p:nvPr/>
          </p:nvGrpSpPr>
          <p:grpSpPr>
            <a:xfrm>
              <a:off x="1483050" y="589580"/>
              <a:ext cx="5845450" cy="1381676"/>
              <a:chOff x="187650" y="589580"/>
              <a:chExt cx="5845450" cy="1381676"/>
            </a:xfrm>
          </p:grpSpPr>
          <p:grpSp>
            <p:nvGrpSpPr>
              <p:cNvPr id="132" name="Google Shape;132;p18"/>
              <p:cNvGrpSpPr/>
              <p:nvPr/>
            </p:nvGrpSpPr>
            <p:grpSpPr>
              <a:xfrm>
                <a:off x="187650" y="589580"/>
                <a:ext cx="2786053" cy="1381676"/>
                <a:chOff x="187650" y="589580"/>
                <a:chExt cx="2786053" cy="1381676"/>
              </a:xfrm>
            </p:grpSpPr>
            <p:pic>
              <p:nvPicPr>
                <p:cNvPr id="133" name="Google Shape;133;p18"/>
                <p:cNvPicPr preferRelativeResize="0"/>
                <p:nvPr/>
              </p:nvPicPr>
              <p:blipFill>
                <a:blip r:embed="rId4">
                  <a:alphaModFix/>
                </a:blip>
                <a:stretch>
                  <a:fillRect/>
                </a:stretch>
              </p:blipFill>
              <p:spPr>
                <a:xfrm>
                  <a:off x="187650" y="686475"/>
                  <a:ext cx="924450" cy="987500"/>
                </a:xfrm>
                <a:prstGeom prst="rect">
                  <a:avLst/>
                </a:prstGeom>
                <a:noFill/>
                <a:ln>
                  <a:noFill/>
                </a:ln>
              </p:spPr>
            </p:pic>
            <p:pic>
              <p:nvPicPr>
                <p:cNvPr id="134" name="Google Shape;134;p18"/>
                <p:cNvPicPr preferRelativeResize="0"/>
                <p:nvPr/>
              </p:nvPicPr>
              <p:blipFill rotWithShape="1">
                <a:blip r:embed="rId5">
                  <a:alphaModFix/>
                </a:blip>
                <a:srcRect b="6200" l="0" r="0" t="0"/>
                <a:stretch/>
              </p:blipFill>
              <p:spPr>
                <a:xfrm>
                  <a:off x="1061788" y="648900"/>
                  <a:ext cx="1084328" cy="1062675"/>
                </a:xfrm>
                <a:prstGeom prst="rect">
                  <a:avLst/>
                </a:prstGeom>
                <a:noFill/>
                <a:ln>
                  <a:noFill/>
                </a:ln>
              </p:spPr>
            </p:pic>
            <p:pic>
              <p:nvPicPr>
                <p:cNvPr id="135" name="Google Shape;135;p18"/>
                <p:cNvPicPr preferRelativeResize="0"/>
                <p:nvPr/>
              </p:nvPicPr>
              <p:blipFill>
                <a:blip r:embed="rId6">
                  <a:alphaModFix/>
                </a:blip>
                <a:stretch>
                  <a:fillRect/>
                </a:stretch>
              </p:blipFill>
              <p:spPr>
                <a:xfrm>
                  <a:off x="2146128" y="589580"/>
                  <a:ext cx="827575" cy="1381676"/>
                </a:xfrm>
                <a:prstGeom prst="rect">
                  <a:avLst/>
                </a:prstGeom>
                <a:noFill/>
                <a:ln>
                  <a:noFill/>
                </a:ln>
              </p:spPr>
            </p:pic>
          </p:grpSp>
          <p:sp>
            <p:nvSpPr>
              <p:cNvPr id="136" name="Google Shape;136;p18"/>
              <p:cNvSpPr txBox="1"/>
              <p:nvPr/>
            </p:nvSpPr>
            <p:spPr>
              <a:xfrm>
                <a:off x="4671400" y="802475"/>
                <a:ext cx="1361700" cy="35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TASTANTS</a:t>
                </a:r>
                <a:endParaRPr b="1">
                  <a:solidFill>
                    <a:srgbClr val="CC0000"/>
                  </a:solidFill>
                </a:endParaRPr>
              </a:p>
            </p:txBody>
          </p:sp>
        </p:grpSp>
        <p:cxnSp>
          <p:nvCxnSpPr>
            <p:cNvPr id="137" name="Google Shape;137;p18"/>
            <p:cNvCxnSpPr/>
            <p:nvPr/>
          </p:nvCxnSpPr>
          <p:spPr>
            <a:xfrm flipH="1">
              <a:off x="4479700" y="994150"/>
              <a:ext cx="1494900" cy="12600"/>
            </a:xfrm>
            <a:prstGeom prst="straightConnector1">
              <a:avLst/>
            </a:prstGeom>
            <a:noFill/>
            <a:ln cap="flat" cmpd="sng" w="38100">
              <a:solidFill>
                <a:srgbClr val="FF0000"/>
              </a:solidFill>
              <a:prstDash val="solid"/>
              <a:round/>
              <a:headEnd len="med" w="med" type="none"/>
              <a:tailEnd len="med" w="med" type="stealth"/>
            </a:ln>
          </p:spPr>
        </p:cxnSp>
      </p:grpSp>
      <p:grpSp>
        <p:nvGrpSpPr>
          <p:cNvPr id="138" name="Google Shape;138;p18"/>
          <p:cNvGrpSpPr/>
          <p:nvPr/>
        </p:nvGrpSpPr>
        <p:grpSpPr>
          <a:xfrm>
            <a:off x="2778450" y="2220975"/>
            <a:ext cx="5886375" cy="3072675"/>
            <a:chOff x="2702250" y="2220975"/>
            <a:chExt cx="5886375" cy="3072675"/>
          </a:xfrm>
        </p:grpSpPr>
        <p:grpSp>
          <p:nvGrpSpPr>
            <p:cNvPr id="139" name="Google Shape;139;p18"/>
            <p:cNvGrpSpPr/>
            <p:nvPr/>
          </p:nvGrpSpPr>
          <p:grpSpPr>
            <a:xfrm>
              <a:off x="2702250" y="2220975"/>
              <a:ext cx="5886375" cy="3072675"/>
              <a:chOff x="1559250" y="2220975"/>
              <a:chExt cx="5886375" cy="3072675"/>
            </a:xfrm>
          </p:grpSpPr>
          <p:grpSp>
            <p:nvGrpSpPr>
              <p:cNvPr id="140" name="Google Shape;140;p18"/>
              <p:cNvGrpSpPr/>
              <p:nvPr/>
            </p:nvGrpSpPr>
            <p:grpSpPr>
              <a:xfrm>
                <a:off x="1559250" y="2220975"/>
                <a:ext cx="3051375" cy="3072675"/>
                <a:chOff x="187650" y="2220975"/>
                <a:chExt cx="3051375" cy="3072675"/>
              </a:xfrm>
            </p:grpSpPr>
            <p:pic>
              <p:nvPicPr>
                <p:cNvPr id="141" name="Google Shape;141;p18"/>
                <p:cNvPicPr preferRelativeResize="0"/>
                <p:nvPr/>
              </p:nvPicPr>
              <p:blipFill>
                <a:blip r:embed="rId7">
                  <a:alphaModFix/>
                </a:blip>
                <a:stretch>
                  <a:fillRect/>
                </a:stretch>
              </p:blipFill>
              <p:spPr>
                <a:xfrm>
                  <a:off x="187650" y="2220975"/>
                  <a:ext cx="3051375" cy="2670926"/>
                </a:xfrm>
                <a:prstGeom prst="rect">
                  <a:avLst/>
                </a:prstGeom>
                <a:noFill/>
                <a:ln>
                  <a:noFill/>
                </a:ln>
              </p:spPr>
            </p:pic>
            <p:sp>
              <p:nvSpPr>
                <p:cNvPr id="142" name="Google Shape;142;p18"/>
                <p:cNvSpPr txBox="1"/>
                <p:nvPr/>
              </p:nvSpPr>
              <p:spPr>
                <a:xfrm>
                  <a:off x="187650" y="4797150"/>
                  <a:ext cx="2832600" cy="49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50"/>
                    <a:buFont typeface="Roboto"/>
                    <a:buNone/>
                  </a:pPr>
                  <a:r>
                    <a:rPr lang="en" sz="1200">
                      <a:solidFill>
                        <a:srgbClr val="FFFFFF"/>
                      </a:solidFill>
                      <a:highlight>
                        <a:srgbClr val="000000"/>
                      </a:highlight>
                    </a:rPr>
                    <a:t>(Grill &amp; Norgren, Brain Research 1978)</a:t>
                  </a:r>
                  <a:endParaRPr sz="1200">
                    <a:solidFill>
                      <a:srgbClr val="FFFFFF"/>
                    </a:solidFill>
                    <a:highlight>
                      <a:srgbClr val="000000"/>
                    </a:highlight>
                  </a:endParaRPr>
                </a:p>
                <a:p>
                  <a:pPr indent="0" lvl="0" marL="0" rtl="0" algn="l">
                    <a:spcBef>
                      <a:spcPts val="0"/>
                    </a:spcBef>
                    <a:spcAft>
                      <a:spcPts val="0"/>
                    </a:spcAft>
                    <a:buNone/>
                  </a:pPr>
                  <a:r>
                    <a:t/>
                  </a:r>
                  <a:endParaRPr/>
                </a:p>
              </p:txBody>
            </p:sp>
          </p:grpSp>
          <p:sp>
            <p:nvSpPr>
              <p:cNvPr id="143" name="Google Shape;143;p18"/>
              <p:cNvSpPr txBox="1"/>
              <p:nvPr/>
            </p:nvSpPr>
            <p:spPr>
              <a:xfrm>
                <a:off x="6083925" y="3179100"/>
                <a:ext cx="1361700" cy="35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REACTION</a:t>
                </a:r>
                <a:endParaRPr b="1">
                  <a:solidFill>
                    <a:srgbClr val="CC0000"/>
                  </a:solidFill>
                </a:endParaRPr>
              </a:p>
            </p:txBody>
          </p:sp>
        </p:grpSp>
        <p:cxnSp>
          <p:nvCxnSpPr>
            <p:cNvPr id="144" name="Google Shape;144;p18"/>
            <p:cNvCxnSpPr/>
            <p:nvPr/>
          </p:nvCxnSpPr>
          <p:spPr>
            <a:xfrm rot="10800000">
              <a:off x="6043550" y="3385900"/>
              <a:ext cx="1131900" cy="9900"/>
            </a:xfrm>
            <a:prstGeom prst="straightConnector1">
              <a:avLst/>
            </a:prstGeom>
            <a:noFill/>
            <a:ln cap="flat" cmpd="sng" w="38100">
              <a:solidFill>
                <a:srgbClr val="FF0000"/>
              </a:solidFill>
              <a:prstDash val="solid"/>
              <a:round/>
              <a:headEnd len="med" w="med"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 name="Shape 148"/>
        <p:cNvGrpSpPr/>
        <p:nvPr/>
      </p:nvGrpSpPr>
      <p:grpSpPr>
        <a:xfrm>
          <a:off x="0" y="0"/>
          <a:ext cx="0" cy="0"/>
          <a:chOff x="0" y="0"/>
          <a:chExt cx="0" cy="0"/>
        </a:xfrm>
      </p:grpSpPr>
      <p:pic>
        <p:nvPicPr>
          <p:cNvPr id="149" name="Google Shape;149;p19"/>
          <p:cNvPicPr preferRelativeResize="0"/>
          <p:nvPr/>
        </p:nvPicPr>
        <p:blipFill rotWithShape="1">
          <a:blip r:embed="rId3">
            <a:alphaModFix/>
          </a:blip>
          <a:srcRect b="0" l="0" r="57261" t="0"/>
          <a:stretch/>
        </p:blipFill>
        <p:spPr>
          <a:xfrm>
            <a:off x="0" y="1578863"/>
            <a:ext cx="3034023" cy="2366325"/>
          </a:xfrm>
          <a:prstGeom prst="rect">
            <a:avLst/>
          </a:prstGeom>
          <a:noFill/>
          <a:ln>
            <a:noFill/>
          </a:ln>
        </p:spPr>
      </p:pic>
      <p:pic>
        <p:nvPicPr>
          <p:cNvPr id="150" name="Google Shape;150;p19"/>
          <p:cNvPicPr preferRelativeResize="0"/>
          <p:nvPr/>
        </p:nvPicPr>
        <p:blipFill>
          <a:blip r:embed="rId4">
            <a:alphaModFix/>
          </a:blip>
          <a:stretch>
            <a:fillRect/>
          </a:stretch>
        </p:blipFill>
        <p:spPr>
          <a:xfrm flipH="1">
            <a:off x="3152663" y="3546155"/>
            <a:ext cx="2026600" cy="1496770"/>
          </a:xfrm>
          <a:prstGeom prst="rect">
            <a:avLst/>
          </a:prstGeom>
          <a:noFill/>
          <a:ln cap="flat" cmpd="sng" w="28575">
            <a:solidFill>
              <a:srgbClr val="FF0000"/>
            </a:solidFill>
            <a:prstDash val="dash"/>
            <a:round/>
            <a:headEnd len="sm" w="sm" type="none"/>
            <a:tailEnd len="sm" w="sm" type="none"/>
          </a:ln>
        </p:spPr>
      </p:pic>
      <p:pic>
        <p:nvPicPr>
          <p:cNvPr id="151" name="Google Shape;151;p19"/>
          <p:cNvPicPr preferRelativeResize="0"/>
          <p:nvPr/>
        </p:nvPicPr>
        <p:blipFill rotWithShape="1">
          <a:blip r:embed="rId3">
            <a:alphaModFix/>
          </a:blip>
          <a:srcRect b="0" l="44446" r="27006" t="0"/>
          <a:stretch/>
        </p:blipFill>
        <p:spPr>
          <a:xfrm>
            <a:off x="5297875" y="1542325"/>
            <a:ext cx="2026600" cy="2366325"/>
          </a:xfrm>
          <a:prstGeom prst="rect">
            <a:avLst/>
          </a:prstGeom>
          <a:noFill/>
          <a:ln>
            <a:noFill/>
          </a:ln>
        </p:spPr>
      </p:pic>
      <p:sp>
        <p:nvSpPr>
          <p:cNvPr id="152" name="Google Shape;152;p19"/>
          <p:cNvSpPr txBox="1"/>
          <p:nvPr/>
        </p:nvSpPr>
        <p:spPr>
          <a:xfrm>
            <a:off x="3656625" y="2134200"/>
            <a:ext cx="991500" cy="12201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HOG </a:t>
            </a:r>
            <a:r>
              <a:rPr b="1" lang="en" sz="1300">
                <a:solidFill>
                  <a:srgbClr val="0000FF"/>
                </a:solidFill>
              </a:rPr>
              <a:t>(</a:t>
            </a:r>
            <a:r>
              <a:rPr b="1" lang="en" sz="1050">
                <a:solidFill>
                  <a:srgbClr val="0000FF"/>
                </a:solidFill>
                <a:highlight>
                  <a:srgbClr val="FFFFFF"/>
                </a:highlight>
              </a:rPr>
              <a:t>Histogram of Oriented Gradients)</a:t>
            </a:r>
            <a:r>
              <a:rPr b="1" lang="en" sz="1300">
                <a:solidFill>
                  <a:srgbClr val="0000FF"/>
                </a:solidFill>
              </a:rPr>
              <a:t> </a:t>
            </a:r>
            <a:r>
              <a:rPr b="1" lang="en" sz="1300"/>
              <a:t>vector </a:t>
            </a:r>
            <a:endParaRPr b="1" sz="1300"/>
          </a:p>
          <a:p>
            <a:pPr indent="0" lvl="0" marL="0" rtl="0" algn="ctr">
              <a:spcBef>
                <a:spcPts val="0"/>
              </a:spcBef>
              <a:spcAft>
                <a:spcPts val="0"/>
              </a:spcAft>
              <a:buNone/>
            </a:pPr>
            <a:r>
              <a:rPr b="1" lang="en" sz="1300"/>
              <a:t>analysis</a:t>
            </a:r>
            <a:endParaRPr b="1" sz="1300"/>
          </a:p>
        </p:txBody>
      </p:sp>
      <p:cxnSp>
        <p:nvCxnSpPr>
          <p:cNvPr id="153" name="Google Shape;153;p19"/>
          <p:cNvCxnSpPr>
            <a:stCxn id="149" idx="3"/>
            <a:endCxn id="152" idx="1"/>
          </p:cNvCxnSpPr>
          <p:nvPr/>
        </p:nvCxnSpPr>
        <p:spPr>
          <a:xfrm flipH="1" rot="10800000">
            <a:off x="3034023" y="2744325"/>
            <a:ext cx="622500" cy="17700"/>
          </a:xfrm>
          <a:prstGeom prst="straightConnector1">
            <a:avLst/>
          </a:prstGeom>
          <a:noFill/>
          <a:ln cap="flat" cmpd="sng" w="38100">
            <a:solidFill>
              <a:schemeClr val="dk2"/>
            </a:solidFill>
            <a:prstDash val="solid"/>
            <a:round/>
            <a:headEnd len="med" w="med" type="none"/>
            <a:tailEnd len="med" w="med" type="stealth"/>
          </a:ln>
        </p:spPr>
      </p:cxnSp>
      <p:cxnSp>
        <p:nvCxnSpPr>
          <p:cNvPr id="154" name="Google Shape;154;p19"/>
          <p:cNvCxnSpPr>
            <a:stCxn id="152" idx="3"/>
            <a:endCxn id="151" idx="1"/>
          </p:cNvCxnSpPr>
          <p:nvPr/>
        </p:nvCxnSpPr>
        <p:spPr>
          <a:xfrm flipH="1" rot="10800000">
            <a:off x="4648125" y="2725350"/>
            <a:ext cx="649800" cy="18900"/>
          </a:xfrm>
          <a:prstGeom prst="straightConnector1">
            <a:avLst/>
          </a:prstGeom>
          <a:noFill/>
          <a:ln cap="flat" cmpd="sng" w="38100">
            <a:solidFill>
              <a:schemeClr val="dk2"/>
            </a:solidFill>
            <a:prstDash val="solid"/>
            <a:round/>
            <a:headEnd len="med" w="med" type="none"/>
            <a:tailEnd len="med" w="med" type="stealth"/>
          </a:ln>
        </p:spPr>
      </p:cxnSp>
      <p:pic>
        <p:nvPicPr>
          <p:cNvPr id="155" name="Google Shape;155;p19"/>
          <p:cNvPicPr preferRelativeResize="0"/>
          <p:nvPr/>
        </p:nvPicPr>
        <p:blipFill rotWithShape="1">
          <a:blip r:embed="rId5">
            <a:alphaModFix/>
          </a:blip>
          <a:srcRect b="21153" l="0" r="0" t="31397"/>
          <a:stretch/>
        </p:blipFill>
        <p:spPr>
          <a:xfrm>
            <a:off x="0" y="0"/>
            <a:ext cx="5907054" cy="993626"/>
          </a:xfrm>
          <a:prstGeom prst="rect">
            <a:avLst/>
          </a:prstGeom>
          <a:noFill/>
          <a:ln>
            <a:noFill/>
          </a:ln>
        </p:spPr>
      </p:pic>
      <p:sp>
        <p:nvSpPr>
          <p:cNvPr id="156" name="Google Shape;156;p19"/>
          <p:cNvSpPr txBox="1"/>
          <p:nvPr/>
        </p:nvSpPr>
        <p:spPr>
          <a:xfrm>
            <a:off x="192538" y="3878350"/>
            <a:ext cx="28839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Representative Single Frame</a:t>
            </a:r>
            <a:endParaRPr b="1" sz="1200"/>
          </a:p>
        </p:txBody>
      </p:sp>
      <p:sp>
        <p:nvSpPr>
          <p:cNvPr id="157" name="Google Shape;157;p19"/>
          <p:cNvSpPr txBox="1"/>
          <p:nvPr/>
        </p:nvSpPr>
        <p:spPr>
          <a:xfrm>
            <a:off x="5352600" y="3878350"/>
            <a:ext cx="19719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Difference from baseline</a:t>
            </a:r>
            <a:endParaRPr b="1" sz="1200"/>
          </a:p>
        </p:txBody>
      </p:sp>
      <p:sp>
        <p:nvSpPr>
          <p:cNvPr id="158" name="Google Shape;158;p19"/>
          <p:cNvSpPr txBox="1"/>
          <p:nvPr/>
        </p:nvSpPr>
        <p:spPr>
          <a:xfrm>
            <a:off x="7362475" y="3927400"/>
            <a:ext cx="14862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HOG Correlation</a:t>
            </a:r>
            <a:endParaRPr b="1" sz="1200"/>
          </a:p>
        </p:txBody>
      </p:sp>
      <p:pic>
        <p:nvPicPr>
          <p:cNvPr id="159" name="Google Shape;159;p19"/>
          <p:cNvPicPr preferRelativeResize="0"/>
          <p:nvPr/>
        </p:nvPicPr>
        <p:blipFill rotWithShape="1">
          <a:blip r:embed="rId3">
            <a:alphaModFix/>
          </a:blip>
          <a:srcRect b="0" l="77400" r="5683" t="0"/>
          <a:stretch/>
        </p:blipFill>
        <p:spPr>
          <a:xfrm>
            <a:off x="7505150" y="1542338"/>
            <a:ext cx="1200851" cy="2366300"/>
          </a:xfrm>
          <a:prstGeom prst="rect">
            <a:avLst/>
          </a:prstGeom>
          <a:noFill/>
          <a:ln>
            <a:noFill/>
          </a:ln>
        </p:spPr>
      </p:pic>
      <p:pic>
        <p:nvPicPr>
          <p:cNvPr id="160" name="Google Shape;160;p19"/>
          <p:cNvPicPr preferRelativeResize="0"/>
          <p:nvPr/>
        </p:nvPicPr>
        <p:blipFill>
          <a:blip r:embed="rId6">
            <a:alphaModFix/>
          </a:blip>
          <a:stretch>
            <a:fillRect/>
          </a:stretch>
        </p:blipFill>
        <p:spPr>
          <a:xfrm>
            <a:off x="5595456" y="1297760"/>
            <a:ext cx="1486200" cy="244565"/>
          </a:xfrm>
          <a:prstGeom prst="rect">
            <a:avLst/>
          </a:prstGeom>
          <a:noFill/>
          <a:ln>
            <a:noFill/>
          </a:ln>
        </p:spPr>
      </p:pic>
      <p:pic>
        <p:nvPicPr>
          <p:cNvPr id="161" name="Google Shape;161;p19"/>
          <p:cNvPicPr preferRelativeResize="0"/>
          <p:nvPr/>
        </p:nvPicPr>
        <p:blipFill>
          <a:blip r:embed="rId7">
            <a:alphaModFix/>
          </a:blip>
          <a:stretch>
            <a:fillRect/>
          </a:stretch>
        </p:blipFill>
        <p:spPr>
          <a:xfrm>
            <a:off x="7533624" y="1322287"/>
            <a:ext cx="1143900" cy="195524"/>
          </a:xfrm>
          <a:prstGeom prst="rect">
            <a:avLst/>
          </a:prstGeom>
          <a:noFill/>
          <a:ln>
            <a:noFill/>
          </a:ln>
        </p:spPr>
      </p:pic>
      <p:grpSp>
        <p:nvGrpSpPr>
          <p:cNvPr id="162" name="Google Shape;162;p19"/>
          <p:cNvGrpSpPr/>
          <p:nvPr/>
        </p:nvGrpSpPr>
        <p:grpSpPr>
          <a:xfrm>
            <a:off x="6334500" y="142775"/>
            <a:ext cx="1868975" cy="1154900"/>
            <a:chOff x="6334500" y="142775"/>
            <a:chExt cx="1868975" cy="1154900"/>
          </a:xfrm>
        </p:grpSpPr>
        <p:sp>
          <p:nvSpPr>
            <p:cNvPr id="163" name="Google Shape;163;p19"/>
            <p:cNvSpPr txBox="1"/>
            <p:nvPr/>
          </p:nvSpPr>
          <p:spPr>
            <a:xfrm>
              <a:off x="7077575" y="142775"/>
              <a:ext cx="1125900" cy="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What behaviors drive this?</a:t>
              </a:r>
              <a:endParaRPr b="1">
                <a:solidFill>
                  <a:srgbClr val="FF0000"/>
                </a:solidFill>
              </a:endParaRPr>
            </a:p>
          </p:txBody>
        </p:sp>
        <p:cxnSp>
          <p:nvCxnSpPr>
            <p:cNvPr id="164" name="Google Shape;164;p19"/>
            <p:cNvCxnSpPr/>
            <p:nvPr/>
          </p:nvCxnSpPr>
          <p:spPr>
            <a:xfrm flipH="1">
              <a:off x="6334500" y="843175"/>
              <a:ext cx="745200" cy="454500"/>
            </a:xfrm>
            <a:prstGeom prst="straightConnector1">
              <a:avLst/>
            </a:prstGeom>
            <a:noFill/>
            <a:ln cap="flat" cmpd="sng" w="38100">
              <a:solidFill>
                <a:srgbClr val="FF0000"/>
              </a:solidFill>
              <a:prstDash val="solid"/>
              <a:round/>
              <a:headEnd len="med" w="med"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8" name="Shape 168"/>
        <p:cNvGrpSpPr/>
        <p:nvPr/>
      </p:nvGrpSpPr>
      <p:grpSpPr>
        <a:xfrm>
          <a:off x="0" y="0"/>
          <a:ext cx="0" cy="0"/>
          <a:chOff x="0" y="0"/>
          <a:chExt cx="0" cy="0"/>
        </a:xfrm>
      </p:grpSpPr>
      <p:sp>
        <p:nvSpPr>
          <p:cNvPr id="169" name="Google Shape;169;p20"/>
          <p:cNvSpPr txBox="1"/>
          <p:nvPr>
            <p:ph type="title"/>
          </p:nvPr>
        </p:nvSpPr>
        <p:spPr>
          <a:xfrm>
            <a:off x="64200" y="58700"/>
            <a:ext cx="330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B0F00"/>
                </a:solidFill>
              </a:rPr>
              <a:t>Broad Questions</a:t>
            </a:r>
            <a:endParaRPr b="1">
              <a:solidFill>
                <a:srgbClr val="5B0F00"/>
              </a:solidFill>
            </a:endParaRPr>
          </a:p>
        </p:txBody>
      </p:sp>
      <p:sp>
        <p:nvSpPr>
          <p:cNvPr id="170" name="Google Shape;170;p20"/>
          <p:cNvSpPr txBox="1"/>
          <p:nvPr>
            <p:ph idx="1" type="body"/>
          </p:nvPr>
        </p:nvSpPr>
        <p:spPr>
          <a:xfrm>
            <a:off x="311700" y="1152475"/>
            <a:ext cx="8520600" cy="13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Can we replicate past literature? </a:t>
            </a:r>
            <a:endParaRPr b="1">
              <a:solidFill>
                <a:srgbClr val="000000"/>
              </a:solidFill>
            </a:endParaRPr>
          </a:p>
          <a:p>
            <a:pPr indent="0" lvl="0" marL="0" rtl="0" algn="ctr">
              <a:spcBef>
                <a:spcPts val="1600"/>
              </a:spcBef>
              <a:spcAft>
                <a:spcPts val="0"/>
              </a:spcAft>
              <a:buNone/>
            </a:pPr>
            <a:r>
              <a:rPr b="1" lang="en">
                <a:solidFill>
                  <a:srgbClr val="000000"/>
                </a:solidFill>
              </a:rPr>
              <a:t>And if so, can we quantify these behaviors with different machine vision approaches?</a:t>
            </a:r>
            <a:endParaRPr b="1">
              <a:solidFill>
                <a:srgbClr val="000000"/>
              </a:solidFill>
            </a:endParaRPr>
          </a:p>
          <a:p>
            <a:pPr indent="0" lvl="0" marL="0" rtl="0" algn="l">
              <a:spcBef>
                <a:spcPts val="1600"/>
              </a:spcBef>
              <a:spcAft>
                <a:spcPts val="0"/>
              </a:spcAft>
              <a:buNone/>
            </a:pPr>
            <a:r>
              <a:t/>
            </a:r>
            <a:endParaRPr b="1">
              <a:solidFill>
                <a:srgbClr val="FF9900"/>
              </a:solidFill>
            </a:endParaRPr>
          </a:p>
          <a:p>
            <a:pPr indent="0" lvl="0" marL="0" rtl="0" algn="l">
              <a:spcBef>
                <a:spcPts val="1200"/>
              </a:spcBef>
              <a:spcAft>
                <a:spcPts val="1600"/>
              </a:spcAft>
              <a:buNone/>
            </a:pPr>
            <a:r>
              <a:t/>
            </a:r>
            <a:endParaRPr/>
          </a:p>
        </p:txBody>
      </p:sp>
      <p:sp>
        <p:nvSpPr>
          <p:cNvPr id="171" name="Google Shape;171;p20"/>
          <p:cNvSpPr txBox="1"/>
          <p:nvPr/>
        </p:nvSpPr>
        <p:spPr>
          <a:xfrm>
            <a:off x="461700" y="2488675"/>
            <a:ext cx="2987100" cy="2356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1800">
                <a:solidFill>
                  <a:srgbClr val="FFFFFF"/>
                </a:solidFill>
              </a:rPr>
              <a:t>AIM 1: </a:t>
            </a:r>
            <a:endParaRPr b="1" sz="1800">
              <a:solidFill>
                <a:srgbClr val="FFFFFF"/>
              </a:solidFill>
            </a:endParaRPr>
          </a:p>
          <a:p>
            <a:pPr indent="0" lvl="0" marL="0" rtl="0" algn="ctr">
              <a:lnSpc>
                <a:spcPct val="115000"/>
              </a:lnSpc>
              <a:spcBef>
                <a:spcPts val="1200"/>
              </a:spcBef>
              <a:spcAft>
                <a:spcPts val="1200"/>
              </a:spcAft>
              <a:buNone/>
            </a:pPr>
            <a:r>
              <a:rPr b="1" lang="en" sz="1800">
                <a:solidFill>
                  <a:srgbClr val="FFFFFF"/>
                </a:solidFill>
              </a:rPr>
              <a:t>automate scoring of previous data (gaping, licking, etc) and assess through python machine learning (ML)</a:t>
            </a:r>
            <a:endParaRPr>
              <a:solidFill>
                <a:srgbClr val="FFFFFF"/>
              </a:solidFill>
            </a:endParaRPr>
          </a:p>
        </p:txBody>
      </p:sp>
      <p:sp>
        <p:nvSpPr>
          <p:cNvPr id="172" name="Google Shape;172;p20"/>
          <p:cNvSpPr txBox="1"/>
          <p:nvPr/>
        </p:nvSpPr>
        <p:spPr>
          <a:xfrm>
            <a:off x="3526750" y="2488675"/>
            <a:ext cx="2931300" cy="2356200"/>
          </a:xfrm>
          <a:prstGeom prst="rect">
            <a:avLst/>
          </a:prstGeom>
          <a:solidFill>
            <a:srgbClr val="8000AF"/>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1800">
                <a:solidFill>
                  <a:srgbClr val="FFFFFF"/>
                </a:solidFill>
              </a:rPr>
              <a:t>AIM 2: </a:t>
            </a:r>
            <a:endParaRPr b="1" sz="1800">
              <a:solidFill>
                <a:srgbClr val="FFFFFF"/>
              </a:solidFill>
            </a:endParaRPr>
          </a:p>
          <a:p>
            <a:pPr indent="0" lvl="0" marL="0" rtl="0" algn="ctr">
              <a:lnSpc>
                <a:spcPct val="115000"/>
              </a:lnSpc>
              <a:spcBef>
                <a:spcPts val="1200"/>
              </a:spcBef>
              <a:spcAft>
                <a:spcPts val="1200"/>
              </a:spcAft>
              <a:buNone/>
            </a:pPr>
            <a:r>
              <a:rPr b="1" lang="en" sz="1800">
                <a:solidFill>
                  <a:srgbClr val="FFFFFF"/>
                </a:solidFill>
              </a:rPr>
              <a:t>How does ML classification change as the internal state changes?</a:t>
            </a:r>
            <a:endParaRPr b="1" sz="1800">
              <a:solidFill>
                <a:srgbClr val="FFFFFF"/>
              </a:solidFill>
            </a:endParaRPr>
          </a:p>
        </p:txBody>
      </p:sp>
      <p:sp>
        <p:nvSpPr>
          <p:cNvPr id="173" name="Google Shape;173;p20"/>
          <p:cNvSpPr txBox="1"/>
          <p:nvPr/>
        </p:nvSpPr>
        <p:spPr>
          <a:xfrm>
            <a:off x="6536000" y="2488675"/>
            <a:ext cx="2101500" cy="2356200"/>
          </a:xfrm>
          <a:prstGeom prst="rect">
            <a:avLst/>
          </a:prstGeom>
          <a:solidFill>
            <a:srgbClr val="E69138"/>
          </a:solid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1800">
                <a:solidFill>
                  <a:srgbClr val="FFFFFF"/>
                </a:solidFill>
              </a:rPr>
              <a:t>AIM 3: </a:t>
            </a:r>
            <a:endParaRPr b="1" sz="1800">
              <a:solidFill>
                <a:srgbClr val="FFFFFF"/>
              </a:solidFill>
            </a:endParaRPr>
          </a:p>
          <a:p>
            <a:pPr indent="0" lvl="0" marL="0" rtl="0" algn="ctr">
              <a:lnSpc>
                <a:spcPct val="115000"/>
              </a:lnSpc>
              <a:spcBef>
                <a:spcPts val="1200"/>
              </a:spcBef>
              <a:spcAft>
                <a:spcPts val="1200"/>
              </a:spcAft>
              <a:buNone/>
            </a:pPr>
            <a:r>
              <a:rPr b="1" lang="en" sz="1800">
                <a:solidFill>
                  <a:srgbClr val="FFFFFF"/>
                </a:solidFill>
              </a:rPr>
              <a:t>Feature Importance</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7" name="Shape 177"/>
        <p:cNvGrpSpPr/>
        <p:nvPr/>
      </p:nvGrpSpPr>
      <p:grpSpPr>
        <a:xfrm>
          <a:off x="0" y="0"/>
          <a:ext cx="0" cy="0"/>
          <a:chOff x="0" y="0"/>
          <a:chExt cx="0" cy="0"/>
        </a:xfrm>
      </p:grpSpPr>
      <p:sp>
        <p:nvSpPr>
          <p:cNvPr id="178" name="Google Shape;178;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rPr>
              <a:t>Experiment</a:t>
            </a:r>
            <a:endParaRPr b="1">
              <a:solidFill>
                <a:srgbClr val="FFFFFF"/>
              </a:solidFill>
            </a:endParaRPr>
          </a:p>
        </p:txBody>
      </p:sp>
      <p:sp>
        <p:nvSpPr>
          <p:cNvPr id="179" name="Google Shape;179;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